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85" r:id="rId6"/>
    <p:sldId id="286" r:id="rId7"/>
    <p:sldId id="260" r:id="rId8"/>
    <p:sldId id="261" r:id="rId9"/>
    <p:sldId id="263" r:id="rId10"/>
    <p:sldId id="264" r:id="rId11"/>
    <p:sldId id="283" r:id="rId12"/>
    <p:sldId id="265" r:id="rId13"/>
    <p:sldId id="289" r:id="rId14"/>
    <p:sldId id="266" r:id="rId15"/>
    <p:sldId id="279" r:id="rId16"/>
    <p:sldId id="267" r:id="rId17"/>
    <p:sldId id="268" r:id="rId18"/>
    <p:sldId id="288" r:id="rId19"/>
    <p:sldId id="290" r:id="rId20"/>
    <p:sldId id="291" r:id="rId21"/>
    <p:sldId id="292" r:id="rId22"/>
    <p:sldId id="293" r:id="rId23"/>
    <p:sldId id="294" r:id="rId24"/>
    <p:sldId id="295" r:id="rId25"/>
    <p:sldId id="296" r:id="rId26"/>
    <p:sldId id="297" r:id="rId2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p:scale>
          <a:sx n="125" d="100"/>
          <a:sy n="125" d="100"/>
        </p:scale>
        <p:origin x="187"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2625" y="670544"/>
            <a:ext cx="7778750" cy="3606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42900" y="532769"/>
            <a:ext cx="8435340" cy="0"/>
          </a:xfrm>
          <a:custGeom>
            <a:avLst/>
            <a:gdLst/>
            <a:ahLst/>
            <a:cxnLst/>
            <a:rect l="l" t="t" r="r" b="b"/>
            <a:pathLst>
              <a:path w="8435340">
                <a:moveTo>
                  <a:pt x="0" y="0"/>
                </a:moveTo>
                <a:lnTo>
                  <a:pt x="8435339" y="0"/>
                </a:lnTo>
              </a:path>
            </a:pathLst>
          </a:custGeom>
          <a:ln w="25399">
            <a:solidFill>
              <a:srgbClr val="4472C4"/>
            </a:solidFill>
          </a:ln>
        </p:spPr>
        <p:txBody>
          <a:bodyPr wrap="square" lIns="0" tIns="0" rIns="0" bIns="0" rtlCol="0"/>
          <a:lstStyle/>
          <a:p>
            <a:endParaRPr dirty="0"/>
          </a:p>
        </p:txBody>
      </p:sp>
      <p:sp>
        <p:nvSpPr>
          <p:cNvPr id="17" name="bg object 17"/>
          <p:cNvSpPr/>
          <p:nvPr/>
        </p:nvSpPr>
        <p:spPr>
          <a:xfrm>
            <a:off x="0" y="4620022"/>
            <a:ext cx="9144000" cy="25400"/>
          </a:xfrm>
          <a:custGeom>
            <a:avLst/>
            <a:gdLst/>
            <a:ahLst/>
            <a:cxnLst/>
            <a:rect l="l" t="t" r="r" b="b"/>
            <a:pathLst>
              <a:path w="9144000" h="25400">
                <a:moveTo>
                  <a:pt x="0" y="25399"/>
                </a:moveTo>
                <a:lnTo>
                  <a:pt x="0" y="0"/>
                </a:lnTo>
                <a:lnTo>
                  <a:pt x="9143999" y="0"/>
                </a:lnTo>
                <a:lnTo>
                  <a:pt x="9143999" y="25399"/>
                </a:lnTo>
                <a:lnTo>
                  <a:pt x="0" y="25399"/>
                </a:lnTo>
                <a:close/>
              </a:path>
            </a:pathLst>
          </a:custGeom>
          <a:solidFill>
            <a:srgbClr val="4472C4"/>
          </a:solidFill>
        </p:spPr>
        <p:txBody>
          <a:bodyPr wrap="square" lIns="0" tIns="0" rIns="0" bIns="0" rtlCol="0"/>
          <a:lstStyle/>
          <a:p>
            <a:endParaRPr dirty="0"/>
          </a:p>
        </p:txBody>
      </p:sp>
      <p:pic>
        <p:nvPicPr>
          <p:cNvPr id="18" name="bg object 18"/>
          <p:cNvPicPr/>
          <p:nvPr/>
        </p:nvPicPr>
        <p:blipFill>
          <a:blip r:embed="rId7" cstate="print"/>
          <a:stretch>
            <a:fillRect/>
          </a:stretch>
        </p:blipFill>
        <p:spPr>
          <a:xfrm>
            <a:off x="94050" y="4711479"/>
            <a:ext cx="497698" cy="385408"/>
          </a:xfrm>
          <a:prstGeom prst="rect">
            <a:avLst/>
          </a:prstGeom>
        </p:spPr>
      </p:pic>
      <p:pic>
        <p:nvPicPr>
          <p:cNvPr id="19" name="bg object 19"/>
          <p:cNvPicPr/>
          <p:nvPr/>
        </p:nvPicPr>
        <p:blipFill>
          <a:blip r:embed="rId8" cstate="print"/>
          <a:stretch>
            <a:fillRect/>
          </a:stretch>
        </p:blipFill>
        <p:spPr>
          <a:xfrm>
            <a:off x="8558569" y="4688173"/>
            <a:ext cx="439341" cy="432020"/>
          </a:xfrm>
          <a:prstGeom prst="rect">
            <a:avLst/>
          </a:prstGeom>
        </p:spPr>
      </p:pic>
      <p:sp>
        <p:nvSpPr>
          <p:cNvPr id="2" name="Holder 2"/>
          <p:cNvSpPr>
            <a:spLocks noGrp="1"/>
          </p:cNvSpPr>
          <p:nvPr>
            <p:ph type="title"/>
          </p:nvPr>
        </p:nvSpPr>
        <p:spPr>
          <a:xfrm>
            <a:off x="1276361" y="1841271"/>
            <a:ext cx="6591277" cy="1220470"/>
          </a:xfrm>
          <a:prstGeom prst="rect">
            <a:avLst/>
          </a:prstGeom>
        </p:spPr>
        <p:txBody>
          <a:bodyPr wrap="square" lIns="0" tIns="0" rIns="0" bIns="0">
            <a:spAutoFit/>
          </a:bodyPr>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a:xfrm>
            <a:off x="853441" y="1352842"/>
            <a:ext cx="7437117" cy="23787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microsoft.com/office/2007/relationships/media" Target="../media/media3.mp4"/><Relationship Id="rId11" Type="http://schemas.openxmlformats.org/officeDocument/2006/relationships/image" Target="../media/image47.png"/><Relationship Id="rId5" Type="http://schemas.openxmlformats.org/officeDocument/2006/relationships/video" Target="NULL" TargetMode="External"/><Relationship Id="rId10" Type="http://schemas.openxmlformats.org/officeDocument/2006/relationships/image" Target="../media/image46.png"/><Relationship Id="rId4" Type="http://schemas.openxmlformats.org/officeDocument/2006/relationships/video" Target="../media/media2.mp4"/><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221" y="1961515"/>
            <a:ext cx="6591277" cy="1220470"/>
          </a:xfrm>
          <a:prstGeom prst="rect">
            <a:avLst/>
          </a:prstGeom>
        </p:spPr>
        <p:txBody>
          <a:bodyPr vert="horz" wrap="square" lIns="0" tIns="60960" rIns="0" bIns="0" rtlCol="0">
            <a:spAutoFit/>
          </a:bodyPr>
          <a:lstStyle/>
          <a:p>
            <a:pPr marL="4445" marR="5080" algn="ctr">
              <a:lnSpc>
                <a:spcPts val="3020"/>
              </a:lnSpc>
              <a:spcBef>
                <a:spcPts val="480"/>
              </a:spcBef>
            </a:pPr>
            <a:r>
              <a:rPr spc="-5" dirty="0"/>
              <a:t>Smart Shoe for Wireless Ground Reaction </a:t>
            </a:r>
            <a:r>
              <a:rPr spc="-665" dirty="0"/>
              <a:t> </a:t>
            </a:r>
            <a:r>
              <a:rPr spc="-5" dirty="0"/>
              <a:t>Force</a:t>
            </a:r>
            <a:r>
              <a:rPr spc="-10" dirty="0"/>
              <a:t> </a:t>
            </a:r>
            <a:r>
              <a:rPr spc="-5" dirty="0"/>
              <a:t>Monitoring using</a:t>
            </a:r>
          </a:p>
          <a:p>
            <a:pPr algn="ctr">
              <a:lnSpc>
                <a:spcPts val="2985"/>
              </a:lnSpc>
            </a:pPr>
            <a:r>
              <a:rPr spc="-5" dirty="0"/>
              <a:t>Pressure</a:t>
            </a:r>
            <a:r>
              <a:rPr spc="-35" dirty="0"/>
              <a:t> </a:t>
            </a:r>
            <a:r>
              <a:rPr spc="-5" dirty="0"/>
              <a:t>Sensors</a:t>
            </a:r>
            <a:r>
              <a:rPr lang="en-US" spc="-5" dirty="0"/>
              <a:t> and Machine Learning</a:t>
            </a:r>
            <a:endParaRPr spc="-5" dirty="0"/>
          </a:p>
        </p:txBody>
      </p:sp>
      <p:pic>
        <p:nvPicPr>
          <p:cNvPr id="3" name="object 3"/>
          <p:cNvPicPr/>
          <p:nvPr/>
        </p:nvPicPr>
        <p:blipFill>
          <a:blip r:embed="rId2" cstate="print"/>
          <a:stretch>
            <a:fillRect/>
          </a:stretch>
        </p:blipFill>
        <p:spPr>
          <a:xfrm>
            <a:off x="77364" y="4690430"/>
            <a:ext cx="1886249" cy="453069"/>
          </a:xfrm>
          <a:prstGeom prst="rect">
            <a:avLst/>
          </a:prstGeom>
        </p:spPr>
      </p:pic>
      <p:sp>
        <p:nvSpPr>
          <p:cNvPr id="4" name="object 4"/>
          <p:cNvSpPr txBox="1"/>
          <p:nvPr/>
        </p:nvSpPr>
        <p:spPr>
          <a:xfrm>
            <a:off x="3561798" y="4818360"/>
            <a:ext cx="201612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5" name="TextBox 4">
            <a:extLst>
              <a:ext uri="{FF2B5EF4-FFF2-40B4-BE49-F238E27FC236}">
                <a16:creationId xmlns:a16="http://schemas.microsoft.com/office/drawing/2014/main" id="{2890DA8A-5986-BE35-1116-40EA751C217C}"/>
              </a:ext>
            </a:extLst>
          </p:cNvPr>
          <p:cNvSpPr txBox="1"/>
          <p:nvPr/>
        </p:nvSpPr>
        <p:spPr>
          <a:xfrm>
            <a:off x="2431454" y="3790950"/>
            <a:ext cx="4276812" cy="646331"/>
          </a:xfrm>
          <a:prstGeom prst="rect">
            <a:avLst/>
          </a:prstGeom>
          <a:noFill/>
        </p:spPr>
        <p:txBody>
          <a:bodyPr wrap="none" rtlCol="0">
            <a:spAutoFit/>
          </a:bodyPr>
          <a:lstStyle/>
          <a:p>
            <a:pPr algn="ctr"/>
            <a:r>
              <a:rPr lang="en-IN" dirty="0"/>
              <a:t>Dhruv Shambhu Thakkar</a:t>
            </a:r>
          </a:p>
          <a:p>
            <a:r>
              <a:rPr lang="en-IN" dirty="0"/>
              <a:t>(Research Intern, HCR Lab, IIT Gandhinagar)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pic>
        <p:nvPicPr>
          <p:cNvPr id="3" name="object 3"/>
          <p:cNvPicPr/>
          <p:nvPr/>
        </p:nvPicPr>
        <p:blipFill>
          <a:blip r:embed="rId2" cstate="print"/>
          <a:stretch>
            <a:fillRect/>
          </a:stretch>
        </p:blipFill>
        <p:spPr>
          <a:xfrm>
            <a:off x="5720474" y="1435262"/>
            <a:ext cx="1715401" cy="2272975"/>
          </a:xfrm>
          <a:prstGeom prst="rect">
            <a:avLst/>
          </a:prstGeom>
        </p:spPr>
      </p:pic>
      <p:pic>
        <p:nvPicPr>
          <p:cNvPr id="4" name="object 4"/>
          <p:cNvPicPr/>
          <p:nvPr/>
        </p:nvPicPr>
        <p:blipFill>
          <a:blip r:embed="rId3" cstate="print"/>
          <a:stretch>
            <a:fillRect/>
          </a:stretch>
        </p:blipFill>
        <p:spPr>
          <a:xfrm>
            <a:off x="3714298" y="1435262"/>
            <a:ext cx="1715401" cy="2272975"/>
          </a:xfrm>
          <a:prstGeom prst="rect">
            <a:avLst/>
          </a:prstGeom>
        </p:spPr>
      </p:pic>
      <p:pic>
        <p:nvPicPr>
          <p:cNvPr id="5" name="object 5"/>
          <p:cNvPicPr/>
          <p:nvPr/>
        </p:nvPicPr>
        <p:blipFill>
          <a:blip r:embed="rId4" cstate="print"/>
          <a:stretch>
            <a:fillRect/>
          </a:stretch>
        </p:blipFill>
        <p:spPr>
          <a:xfrm>
            <a:off x="1708124" y="1435262"/>
            <a:ext cx="1715400" cy="2272975"/>
          </a:xfrm>
          <a:prstGeom prst="rect">
            <a:avLst/>
          </a:prstGeom>
        </p:spPr>
      </p:pic>
      <p:sp>
        <p:nvSpPr>
          <p:cNvPr id="6" name="object 6"/>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CB184-AD6A-8F67-37B7-587D4C76386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AB2F31-4B81-0CA5-ED60-C4F38ABEA402}"/>
              </a:ext>
            </a:extLst>
          </p:cNvPr>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sp>
        <p:nvSpPr>
          <p:cNvPr id="6" name="object 6">
            <a:extLst>
              <a:ext uri="{FF2B5EF4-FFF2-40B4-BE49-F238E27FC236}">
                <a16:creationId xmlns:a16="http://schemas.microsoft.com/office/drawing/2014/main" id="{73645FC6-3FB1-A183-E003-79FC011518D7}"/>
              </a:ext>
            </a:extLst>
          </p:cNvPr>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pic>
        <p:nvPicPr>
          <p:cNvPr id="10" name="Picture 9">
            <a:extLst>
              <a:ext uri="{FF2B5EF4-FFF2-40B4-BE49-F238E27FC236}">
                <a16:creationId xmlns:a16="http://schemas.microsoft.com/office/drawing/2014/main" id="{9661AFF1-79E0-137F-AC5F-4AC6D2103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211782"/>
            <a:ext cx="4203021" cy="3414608"/>
          </a:xfrm>
          <a:prstGeom prst="rect">
            <a:avLst/>
          </a:prstGeom>
        </p:spPr>
      </p:pic>
    </p:spTree>
    <p:extLst>
      <p:ext uri="{BB962C8B-B14F-4D97-AF65-F5344CB8AC3E}">
        <p14:creationId xmlns:p14="http://schemas.microsoft.com/office/powerpoint/2010/main" val="3524026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grpSp>
        <p:nvGrpSpPr>
          <p:cNvPr id="3" name="object 3"/>
          <p:cNvGrpSpPr/>
          <p:nvPr/>
        </p:nvGrpSpPr>
        <p:grpSpPr>
          <a:xfrm>
            <a:off x="5566700" y="1647175"/>
            <a:ext cx="3006090" cy="2268855"/>
            <a:chOff x="5566700" y="1647175"/>
            <a:chExt cx="3006090" cy="2268855"/>
          </a:xfrm>
        </p:grpSpPr>
        <p:pic>
          <p:nvPicPr>
            <p:cNvPr id="4" name="object 4"/>
            <p:cNvPicPr/>
            <p:nvPr/>
          </p:nvPicPr>
          <p:blipFill>
            <a:blip r:embed="rId2" cstate="print"/>
            <a:stretch>
              <a:fillRect/>
            </a:stretch>
          </p:blipFill>
          <p:spPr>
            <a:xfrm>
              <a:off x="5566700" y="1647175"/>
              <a:ext cx="3005800" cy="2268349"/>
            </a:xfrm>
            <a:prstGeom prst="rect">
              <a:avLst/>
            </a:prstGeom>
          </p:spPr>
        </p:pic>
        <p:pic>
          <p:nvPicPr>
            <p:cNvPr id="5" name="object 5"/>
            <p:cNvPicPr/>
            <p:nvPr/>
          </p:nvPicPr>
          <p:blipFill>
            <a:blip r:embed="rId3" cstate="print"/>
            <a:stretch>
              <a:fillRect/>
            </a:stretch>
          </p:blipFill>
          <p:spPr>
            <a:xfrm>
              <a:off x="5623849" y="1685274"/>
              <a:ext cx="2891500" cy="2154049"/>
            </a:xfrm>
            <a:prstGeom prst="rect">
              <a:avLst/>
            </a:prstGeom>
          </p:spPr>
        </p:pic>
      </p:grpSp>
      <p:sp>
        <p:nvSpPr>
          <p:cNvPr id="6" name="object 6"/>
          <p:cNvSpPr txBox="1"/>
          <p:nvPr/>
        </p:nvSpPr>
        <p:spPr>
          <a:xfrm>
            <a:off x="1067654" y="4199962"/>
            <a:ext cx="39941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B</a:t>
            </a:r>
            <a:r>
              <a:rPr sz="1100" spc="-10" dirty="0">
                <a:latin typeface="Calibri"/>
                <a:cs typeface="Calibri"/>
              </a:rPr>
              <a:t>e</a:t>
            </a:r>
            <a:r>
              <a:rPr sz="1100" spc="-25" dirty="0">
                <a:latin typeface="Calibri"/>
                <a:cs typeface="Calibri"/>
              </a:rPr>
              <a:t>f</a:t>
            </a:r>
            <a:r>
              <a:rPr sz="1100" spc="-5" dirty="0">
                <a:latin typeface="Calibri"/>
                <a:cs typeface="Calibri"/>
              </a:rPr>
              <a:t>o</a:t>
            </a:r>
            <a:r>
              <a:rPr sz="1100" spc="-15" dirty="0">
                <a:latin typeface="Calibri"/>
                <a:cs typeface="Calibri"/>
              </a:rPr>
              <a:t>r</a:t>
            </a:r>
            <a:r>
              <a:rPr sz="1100" dirty="0">
                <a:latin typeface="Calibri"/>
                <a:cs typeface="Calibri"/>
              </a:rPr>
              <a:t>e</a:t>
            </a:r>
          </a:p>
        </p:txBody>
      </p:sp>
      <p:sp>
        <p:nvSpPr>
          <p:cNvPr id="7" name="object 7"/>
          <p:cNvSpPr txBox="1"/>
          <p:nvPr/>
        </p:nvSpPr>
        <p:spPr>
          <a:xfrm>
            <a:off x="3755535" y="4199962"/>
            <a:ext cx="28892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No</a:t>
            </a:r>
            <a:r>
              <a:rPr sz="1100" dirty="0">
                <a:latin typeface="Calibri"/>
                <a:cs typeface="Calibri"/>
              </a:rPr>
              <a:t>w</a:t>
            </a:r>
          </a:p>
        </p:txBody>
      </p:sp>
      <p:pic>
        <p:nvPicPr>
          <p:cNvPr id="8" name="object 8"/>
          <p:cNvPicPr/>
          <p:nvPr/>
        </p:nvPicPr>
        <p:blipFill>
          <a:blip r:embed="rId4" cstate="print"/>
          <a:stretch>
            <a:fillRect/>
          </a:stretch>
        </p:blipFill>
        <p:spPr>
          <a:xfrm>
            <a:off x="429435" y="1458837"/>
            <a:ext cx="1675587" cy="1289636"/>
          </a:xfrm>
          <a:prstGeom prst="rect">
            <a:avLst/>
          </a:prstGeom>
        </p:spPr>
      </p:pic>
      <p:pic>
        <p:nvPicPr>
          <p:cNvPr id="9" name="object 9"/>
          <p:cNvPicPr/>
          <p:nvPr/>
        </p:nvPicPr>
        <p:blipFill>
          <a:blip r:embed="rId5" cstate="print"/>
          <a:stretch>
            <a:fillRect/>
          </a:stretch>
        </p:blipFill>
        <p:spPr>
          <a:xfrm>
            <a:off x="429435" y="2848944"/>
            <a:ext cx="1675589" cy="1250547"/>
          </a:xfrm>
          <a:prstGeom prst="rect">
            <a:avLst/>
          </a:prstGeom>
        </p:spPr>
      </p:pic>
      <p:pic>
        <p:nvPicPr>
          <p:cNvPr id="10" name="object 10"/>
          <p:cNvPicPr/>
          <p:nvPr/>
        </p:nvPicPr>
        <p:blipFill>
          <a:blip r:embed="rId6" cstate="print"/>
          <a:stretch>
            <a:fillRect/>
          </a:stretch>
        </p:blipFill>
        <p:spPr>
          <a:xfrm>
            <a:off x="2942487" y="1719924"/>
            <a:ext cx="1843900" cy="2061900"/>
          </a:xfrm>
          <a:prstGeom prst="rect">
            <a:avLst/>
          </a:prstGeom>
        </p:spPr>
      </p:pic>
      <p:sp>
        <p:nvSpPr>
          <p:cNvPr id="11" name="object 1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6844-8F24-1C7F-0876-948EC54FB3E7}"/>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9B95023A-012C-93D6-BB54-626F1A497181}"/>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7" name="Picture 6">
            <a:extLst>
              <a:ext uri="{FF2B5EF4-FFF2-40B4-BE49-F238E27FC236}">
                <a16:creationId xmlns:a16="http://schemas.microsoft.com/office/drawing/2014/main" id="{1DD2EF3E-2381-E8A1-08CE-C9C7B67CA0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81834"/>
            <a:ext cx="8382000" cy="2858711"/>
          </a:xfrm>
          <a:prstGeom prst="rect">
            <a:avLst/>
          </a:prstGeom>
        </p:spPr>
      </p:pic>
      <p:sp>
        <p:nvSpPr>
          <p:cNvPr id="8" name="object 2">
            <a:extLst>
              <a:ext uri="{FF2B5EF4-FFF2-40B4-BE49-F238E27FC236}">
                <a16:creationId xmlns:a16="http://schemas.microsoft.com/office/drawing/2014/main" id="{BF72FD9C-D6FE-1D10-A7A3-96BDFA7E2011}"/>
              </a:ext>
            </a:extLst>
          </p:cNvPr>
          <p:cNvSpPr txBox="1">
            <a:spLocks/>
          </p:cNvSpPr>
          <p:nvPr/>
        </p:nvSpPr>
        <p:spPr>
          <a:xfrm>
            <a:off x="533400" y="775444"/>
            <a:ext cx="1925955" cy="36068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Workflow</a:t>
            </a:r>
            <a:endParaRPr lang="en-US" sz="2200" kern="0" dirty="0">
              <a:solidFill>
                <a:sysClr val="windowText" lastClr="000000"/>
              </a:solidFill>
            </a:endParaRPr>
          </a:p>
        </p:txBody>
      </p:sp>
    </p:spTree>
    <p:extLst>
      <p:ext uri="{BB962C8B-B14F-4D97-AF65-F5344CB8AC3E}">
        <p14:creationId xmlns:p14="http://schemas.microsoft.com/office/powerpoint/2010/main" val="479761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847" y="762665"/>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pic>
        <p:nvPicPr>
          <p:cNvPr id="3" name="object 3"/>
          <p:cNvPicPr/>
          <p:nvPr/>
        </p:nvPicPr>
        <p:blipFill>
          <a:blip r:embed="rId2" cstate="print"/>
          <a:stretch>
            <a:fillRect/>
          </a:stretch>
        </p:blipFill>
        <p:spPr>
          <a:xfrm>
            <a:off x="933977" y="1354133"/>
            <a:ext cx="2589420" cy="2589217"/>
          </a:xfrm>
          <a:prstGeom prst="rect">
            <a:avLst/>
          </a:prstGeom>
        </p:spPr>
      </p:pic>
      <p:sp>
        <p:nvSpPr>
          <p:cNvPr id="4" name="object 4"/>
          <p:cNvSpPr txBox="1"/>
          <p:nvPr/>
        </p:nvSpPr>
        <p:spPr>
          <a:xfrm rot="17880000">
            <a:off x="2516174" y="2854097"/>
            <a:ext cx="596550" cy="12824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a:t>
            </a:r>
            <a:r>
              <a:rPr sz="1000" spc="-25" dirty="0">
                <a:solidFill>
                  <a:srgbClr val="FFFFFF"/>
                </a:solidFill>
                <a:latin typeface="Roboto"/>
                <a:cs typeface="Roboto"/>
              </a:rPr>
              <a:t> </a:t>
            </a:r>
            <a:r>
              <a:rPr lang="en-IN" sz="1000" spc="-50" dirty="0">
                <a:solidFill>
                  <a:srgbClr val="FFFFFF"/>
                </a:solidFill>
                <a:latin typeface="Roboto"/>
                <a:cs typeface="Roboto"/>
              </a:rPr>
              <a:t>Different</a:t>
            </a:r>
            <a:endParaRPr sz="1500" baseline="2777" dirty="0">
              <a:latin typeface="Roboto"/>
              <a:cs typeface="Roboto"/>
            </a:endParaRPr>
          </a:p>
        </p:txBody>
      </p:sp>
      <p:sp>
        <p:nvSpPr>
          <p:cNvPr id="5" name="object 5"/>
          <p:cNvSpPr txBox="1"/>
          <p:nvPr/>
        </p:nvSpPr>
        <p:spPr>
          <a:xfrm rot="17880000">
            <a:off x="2477309" y="2927250"/>
            <a:ext cx="882313" cy="128240"/>
          </a:xfrm>
          <a:prstGeom prst="rect">
            <a:avLst/>
          </a:prstGeom>
        </p:spPr>
        <p:txBody>
          <a:bodyPr vert="horz" wrap="square" lIns="0" tIns="0" rIns="0" bIns="0" rtlCol="0">
            <a:spAutoFit/>
          </a:bodyPr>
          <a:lstStyle/>
          <a:p>
            <a:pPr algn="ctr">
              <a:lnSpc>
                <a:spcPts val="1000"/>
              </a:lnSpc>
            </a:pPr>
            <a:r>
              <a:rPr lang="en-IN" sz="1500" spc="-15" baseline="2777" dirty="0">
                <a:solidFill>
                  <a:srgbClr val="FFFFFF"/>
                </a:solidFill>
                <a:latin typeface="Roboto"/>
                <a:cs typeface="Roboto"/>
              </a:rPr>
              <a:t>Experiments</a:t>
            </a:r>
            <a:endParaRPr sz="1500" baseline="2777" dirty="0">
              <a:latin typeface="Roboto"/>
              <a:cs typeface="Roboto"/>
            </a:endParaRPr>
          </a:p>
        </p:txBody>
      </p:sp>
      <p:sp>
        <p:nvSpPr>
          <p:cNvPr id="6" name="object 6"/>
          <p:cNvSpPr txBox="1"/>
          <p:nvPr/>
        </p:nvSpPr>
        <p:spPr>
          <a:xfrm>
            <a:off x="1810476" y="1733550"/>
            <a:ext cx="843280" cy="330200"/>
          </a:xfrm>
          <a:prstGeom prst="rect">
            <a:avLst/>
          </a:prstGeom>
        </p:spPr>
        <p:txBody>
          <a:bodyPr vert="horz" wrap="square" lIns="0" tIns="12700" rIns="0" bIns="0" rtlCol="0">
            <a:spAutoFit/>
          </a:bodyPr>
          <a:lstStyle/>
          <a:p>
            <a:pPr marL="156845" marR="5080" indent="-144780">
              <a:lnSpc>
                <a:spcPct val="100000"/>
              </a:lnSpc>
              <a:spcBef>
                <a:spcPts val="100"/>
              </a:spcBef>
            </a:pPr>
            <a:r>
              <a:rPr lang="en-IN" sz="1000" spc="-5" dirty="0">
                <a:solidFill>
                  <a:srgbClr val="FFFFFF"/>
                </a:solidFill>
                <a:latin typeface="Roboto"/>
                <a:cs typeface="Roboto"/>
              </a:rPr>
              <a:t>4</a:t>
            </a:r>
            <a:r>
              <a:rPr sz="1000" spc="-40" dirty="0">
                <a:solidFill>
                  <a:srgbClr val="FFFFFF"/>
                </a:solidFill>
                <a:latin typeface="Roboto"/>
                <a:cs typeface="Roboto"/>
              </a:rPr>
              <a:t> </a:t>
            </a:r>
            <a:r>
              <a:rPr sz="1000" spc="-15" dirty="0">
                <a:solidFill>
                  <a:srgbClr val="FFFFFF"/>
                </a:solidFill>
                <a:latin typeface="Roboto"/>
                <a:cs typeface="Roboto"/>
              </a:rPr>
              <a:t>Subject</a:t>
            </a:r>
            <a:r>
              <a:rPr sz="1000" spc="-35" dirty="0">
                <a:solidFill>
                  <a:srgbClr val="FFFFFF"/>
                </a:solidFill>
                <a:latin typeface="Roboto"/>
                <a:cs typeface="Roboto"/>
              </a:rPr>
              <a:t> </a:t>
            </a:r>
            <a:r>
              <a:rPr sz="1000" spc="-20" dirty="0">
                <a:solidFill>
                  <a:srgbClr val="FFFFFF"/>
                </a:solidFill>
                <a:latin typeface="Roboto"/>
                <a:cs typeface="Roboto"/>
              </a:rPr>
              <a:t>Data </a:t>
            </a:r>
            <a:r>
              <a:rPr sz="1000" spc="-235" dirty="0">
                <a:solidFill>
                  <a:srgbClr val="FFFFFF"/>
                </a:solidFill>
                <a:latin typeface="Roboto"/>
                <a:cs typeface="Roboto"/>
              </a:rPr>
              <a:t> </a:t>
            </a:r>
            <a:r>
              <a:rPr sz="1000" spc="-10" dirty="0">
                <a:solidFill>
                  <a:srgbClr val="FFFFFF"/>
                </a:solidFill>
                <a:latin typeface="Roboto"/>
                <a:cs typeface="Roboto"/>
              </a:rPr>
              <a:t>Collected</a:t>
            </a:r>
            <a:endParaRPr sz="1000" dirty="0">
              <a:latin typeface="Roboto"/>
              <a:cs typeface="Roboto"/>
            </a:endParaRPr>
          </a:p>
        </p:txBody>
      </p:sp>
      <p:sp>
        <p:nvSpPr>
          <p:cNvPr id="7" name="object 7"/>
          <p:cNvSpPr txBox="1"/>
          <p:nvPr/>
        </p:nvSpPr>
        <p:spPr>
          <a:xfrm rot="3720000">
            <a:off x="1200676" y="2802176"/>
            <a:ext cx="889854" cy="12700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 </a:t>
            </a:r>
            <a:r>
              <a:rPr sz="1000" spc="-15" dirty="0">
                <a:solidFill>
                  <a:srgbClr val="FFFFFF"/>
                </a:solidFill>
                <a:latin typeface="Roboto"/>
                <a:cs typeface="Roboto"/>
              </a:rPr>
              <a:t>bout</a:t>
            </a:r>
            <a:r>
              <a:rPr sz="1000" spc="-10" dirty="0">
                <a:solidFill>
                  <a:srgbClr val="FFFFFF"/>
                </a:solidFill>
                <a:latin typeface="Roboto"/>
                <a:cs typeface="Roboto"/>
              </a:rPr>
              <a:t>s</a:t>
            </a:r>
            <a:r>
              <a:rPr sz="1000" spc="-5" dirty="0">
                <a:solidFill>
                  <a:srgbClr val="FFFFFF"/>
                </a:solidFill>
                <a:latin typeface="Roboto"/>
                <a:cs typeface="Roboto"/>
              </a:rPr>
              <a:t> / </a:t>
            </a:r>
            <a:r>
              <a:rPr sz="1000" spc="-10" dirty="0">
                <a:solidFill>
                  <a:srgbClr val="FFFFFF"/>
                </a:solidFill>
                <a:latin typeface="Roboto"/>
                <a:cs typeface="Roboto"/>
              </a:rPr>
              <a:t>speed</a:t>
            </a:r>
            <a:endParaRPr sz="1000" dirty="0">
              <a:latin typeface="Roboto"/>
              <a:cs typeface="Roboto"/>
            </a:endParaRPr>
          </a:p>
        </p:txBody>
      </p:sp>
      <p:sp>
        <p:nvSpPr>
          <p:cNvPr id="8" name="object 8"/>
          <p:cNvSpPr txBox="1"/>
          <p:nvPr/>
        </p:nvSpPr>
        <p:spPr>
          <a:xfrm rot="3720000">
            <a:off x="1370424" y="2929362"/>
            <a:ext cx="249936" cy="127000"/>
          </a:xfrm>
          <a:prstGeom prst="rect">
            <a:avLst/>
          </a:prstGeom>
        </p:spPr>
        <p:txBody>
          <a:bodyPr vert="horz" wrap="square" lIns="0" tIns="0" rIns="0" bIns="0" rtlCol="0">
            <a:spAutoFit/>
          </a:bodyPr>
          <a:lstStyle/>
          <a:p>
            <a:pPr>
              <a:lnSpc>
                <a:spcPts val="1000"/>
              </a:lnSpc>
            </a:pPr>
            <a:r>
              <a:rPr sz="1000" spc="-15" dirty="0">
                <a:solidFill>
                  <a:srgbClr val="FFFFFF"/>
                </a:solidFill>
                <a:latin typeface="Roboto"/>
                <a:cs typeface="Roboto"/>
              </a:rPr>
              <a:t>trial</a:t>
            </a:r>
            <a:endParaRPr sz="1000" dirty="0">
              <a:latin typeface="Roboto"/>
              <a:cs typeface="Roboto"/>
            </a:endParaRPr>
          </a:p>
        </p:txBody>
      </p:sp>
      <p:sp>
        <p:nvSpPr>
          <p:cNvPr id="12" name="object 1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EADDCB58-79DC-0E9F-CB3D-3ACC6B46072C}"/>
              </a:ext>
            </a:extLst>
          </p:cNvPr>
          <p:cNvPicPr>
            <a:picLocks noChangeAspect="1"/>
          </p:cNvPicPr>
          <p:nvPr/>
        </p:nvPicPr>
        <p:blipFill>
          <a:blip r:embed="rId3"/>
          <a:stretch>
            <a:fillRect/>
          </a:stretch>
        </p:blipFill>
        <p:spPr>
          <a:xfrm>
            <a:off x="5105400" y="552964"/>
            <a:ext cx="2751000" cy="1602338"/>
          </a:xfrm>
          <a:prstGeom prst="rect">
            <a:avLst/>
          </a:prstGeom>
        </p:spPr>
      </p:pic>
      <p:pic>
        <p:nvPicPr>
          <p:cNvPr id="16" name="Picture 15">
            <a:extLst>
              <a:ext uri="{FF2B5EF4-FFF2-40B4-BE49-F238E27FC236}">
                <a16:creationId xmlns:a16="http://schemas.microsoft.com/office/drawing/2014/main" id="{BF654E9E-3836-12C3-5E53-4B726AC4B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061" y="2278566"/>
            <a:ext cx="3685658" cy="2019538"/>
          </a:xfrm>
          <a:prstGeom prst="rect">
            <a:avLst/>
          </a:prstGeom>
        </p:spPr>
      </p:pic>
      <p:sp>
        <p:nvSpPr>
          <p:cNvPr id="17" name="TextBox 16">
            <a:extLst>
              <a:ext uri="{FF2B5EF4-FFF2-40B4-BE49-F238E27FC236}">
                <a16:creationId xmlns:a16="http://schemas.microsoft.com/office/drawing/2014/main" id="{D01A4D52-8D7D-981C-3205-E6D97BC1AD70}"/>
              </a:ext>
            </a:extLst>
          </p:cNvPr>
          <p:cNvSpPr txBox="1"/>
          <p:nvPr/>
        </p:nvSpPr>
        <p:spPr>
          <a:xfrm>
            <a:off x="5334000" y="4207730"/>
            <a:ext cx="2208169" cy="369332"/>
          </a:xfrm>
          <a:prstGeom prst="rect">
            <a:avLst/>
          </a:prstGeom>
          <a:noFill/>
        </p:spPr>
        <p:txBody>
          <a:bodyPr wrap="none" rtlCol="0">
            <a:spAutoFit/>
          </a:bodyPr>
          <a:lstStyle/>
          <a:p>
            <a:r>
              <a:rPr lang="en-IN" dirty="0"/>
              <a:t>Squatting Experiment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7450" y="649250"/>
            <a:ext cx="7604759" cy="3845560"/>
            <a:chOff x="1427450" y="649250"/>
            <a:chExt cx="7604759" cy="3845560"/>
          </a:xfrm>
        </p:grpSpPr>
        <p:pic>
          <p:nvPicPr>
            <p:cNvPr id="3" name="object 3"/>
            <p:cNvPicPr/>
            <p:nvPr/>
          </p:nvPicPr>
          <p:blipFill>
            <a:blip r:embed="rId2" cstate="print"/>
            <a:stretch>
              <a:fillRect/>
            </a:stretch>
          </p:blipFill>
          <p:spPr>
            <a:xfrm>
              <a:off x="1427450" y="649250"/>
              <a:ext cx="6638701" cy="3844999"/>
            </a:xfrm>
            <a:prstGeom prst="rect">
              <a:avLst/>
            </a:prstGeom>
          </p:spPr>
        </p:pic>
        <p:sp>
          <p:nvSpPr>
            <p:cNvPr id="4" name="object 4"/>
            <p:cNvSpPr/>
            <p:nvPr/>
          </p:nvSpPr>
          <p:spPr>
            <a:xfrm>
              <a:off x="8240949" y="3185625"/>
              <a:ext cx="786130" cy="1174115"/>
            </a:xfrm>
            <a:custGeom>
              <a:avLst/>
              <a:gdLst/>
              <a:ahLst/>
              <a:cxnLst/>
              <a:rect l="l" t="t" r="r" b="b"/>
              <a:pathLst>
                <a:path w="786129" h="1174114">
                  <a:moveTo>
                    <a:pt x="0" y="0"/>
                  </a:moveTo>
                  <a:lnTo>
                    <a:pt x="785999" y="0"/>
                  </a:lnTo>
                  <a:lnTo>
                    <a:pt x="785999" y="1173899"/>
                  </a:lnTo>
                  <a:lnTo>
                    <a:pt x="0" y="1173899"/>
                  </a:lnTo>
                  <a:lnTo>
                    <a:pt x="0" y="0"/>
                  </a:lnTo>
                  <a:close/>
                </a:path>
              </a:pathLst>
            </a:custGeom>
            <a:ln w="9524">
              <a:solidFill>
                <a:srgbClr val="000000"/>
              </a:solidFill>
            </a:ln>
          </p:spPr>
          <p:txBody>
            <a:bodyPr wrap="square" lIns="0" tIns="0" rIns="0" bIns="0" rtlCol="0"/>
            <a:lstStyle/>
            <a:p>
              <a:endParaRPr dirty="0"/>
            </a:p>
          </p:txBody>
        </p:sp>
        <p:pic>
          <p:nvPicPr>
            <p:cNvPr id="5" name="object 5"/>
            <p:cNvPicPr/>
            <p:nvPr/>
          </p:nvPicPr>
          <p:blipFill>
            <a:blip r:embed="rId3" cstate="print"/>
            <a:stretch>
              <a:fillRect/>
            </a:stretch>
          </p:blipFill>
          <p:spPr>
            <a:xfrm>
              <a:off x="8359787" y="3607712"/>
              <a:ext cx="105524" cy="105524"/>
            </a:xfrm>
            <a:prstGeom prst="rect">
              <a:avLst/>
            </a:prstGeom>
          </p:spPr>
        </p:pic>
        <p:pic>
          <p:nvPicPr>
            <p:cNvPr id="6" name="object 6"/>
            <p:cNvPicPr/>
            <p:nvPr/>
          </p:nvPicPr>
          <p:blipFill>
            <a:blip r:embed="rId4" cstate="print"/>
            <a:stretch>
              <a:fillRect/>
            </a:stretch>
          </p:blipFill>
          <p:spPr>
            <a:xfrm>
              <a:off x="8359787" y="3950837"/>
              <a:ext cx="105524" cy="105524"/>
            </a:xfrm>
            <a:prstGeom prst="rect">
              <a:avLst/>
            </a:prstGeom>
          </p:spPr>
        </p:pic>
      </p:grpSp>
      <p:sp>
        <p:nvSpPr>
          <p:cNvPr id="7" name="object 7"/>
          <p:cNvSpPr txBox="1"/>
          <p:nvPr/>
        </p:nvSpPr>
        <p:spPr>
          <a:xfrm>
            <a:off x="348442" y="1433812"/>
            <a:ext cx="645160" cy="2084070"/>
          </a:xfrm>
          <a:prstGeom prst="rect">
            <a:avLst/>
          </a:prstGeom>
        </p:spPr>
        <p:txBody>
          <a:bodyPr vert="vert270" wrap="square" lIns="0" tIns="26670" rIns="0" bIns="0" rtlCol="0">
            <a:spAutoFit/>
          </a:bodyPr>
          <a:lstStyle/>
          <a:p>
            <a:pPr marL="347980" marR="5080" indent="-335915">
              <a:lnSpc>
                <a:spcPts val="2380"/>
              </a:lnSpc>
              <a:spcBef>
                <a:spcPts val="210"/>
              </a:spcBef>
            </a:pPr>
            <a:r>
              <a:rPr sz="2200" spc="-5" dirty="0">
                <a:latin typeface="Georgia"/>
                <a:cs typeface="Georgia"/>
              </a:rPr>
              <a:t>Data</a:t>
            </a:r>
            <a:r>
              <a:rPr sz="2200" spc="-50" dirty="0">
                <a:latin typeface="Georgia"/>
                <a:cs typeface="Georgia"/>
              </a:rPr>
              <a:t> </a:t>
            </a:r>
            <a:r>
              <a:rPr sz="2200" spc="-5" dirty="0">
                <a:latin typeface="Georgia"/>
                <a:cs typeface="Georgia"/>
              </a:rPr>
              <a:t>Synching</a:t>
            </a:r>
            <a:r>
              <a:rPr sz="2200" spc="-45" dirty="0">
                <a:latin typeface="Georgia"/>
                <a:cs typeface="Georgia"/>
              </a:rPr>
              <a:t> </a:t>
            </a:r>
            <a:r>
              <a:rPr sz="2200" dirty="0">
                <a:latin typeface="Georgia"/>
                <a:cs typeface="Georgia"/>
              </a:rPr>
              <a:t>&amp; </a:t>
            </a:r>
            <a:r>
              <a:rPr sz="2200" spc="-515" dirty="0">
                <a:latin typeface="Georgia"/>
                <a:cs typeface="Georgia"/>
              </a:rPr>
              <a:t> </a:t>
            </a:r>
            <a:r>
              <a:rPr sz="2200" spc="-5" dirty="0">
                <a:latin typeface="Georgia"/>
                <a:cs typeface="Georgia"/>
              </a:rPr>
              <a:t>Calibration</a:t>
            </a:r>
            <a:endParaRPr sz="2200" dirty="0">
              <a:latin typeface="Georgia"/>
              <a:cs typeface="Georgia"/>
            </a:endParaRPr>
          </a:p>
        </p:txBody>
      </p:sp>
      <p:sp>
        <p:nvSpPr>
          <p:cNvPr id="8" name="object 8"/>
          <p:cNvSpPr txBox="1"/>
          <p:nvPr/>
        </p:nvSpPr>
        <p:spPr>
          <a:xfrm>
            <a:off x="8313975" y="3305661"/>
            <a:ext cx="593725" cy="83883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Calibri"/>
                <a:cs typeface="Calibri"/>
              </a:rPr>
              <a:t>Force</a:t>
            </a:r>
            <a:r>
              <a:rPr sz="800" b="1" spc="-35" dirty="0">
                <a:latin typeface="Calibri"/>
                <a:cs typeface="Calibri"/>
              </a:rPr>
              <a:t> </a:t>
            </a:r>
            <a:r>
              <a:rPr sz="800" b="1" spc="-10" dirty="0">
                <a:latin typeface="Calibri"/>
                <a:cs typeface="Calibri"/>
              </a:rPr>
              <a:t>Profiles</a:t>
            </a:r>
            <a:endParaRPr sz="800" dirty="0">
              <a:latin typeface="Calibri"/>
              <a:cs typeface="Calibri"/>
            </a:endParaRPr>
          </a:p>
          <a:p>
            <a:pPr>
              <a:lnSpc>
                <a:spcPct val="100000"/>
              </a:lnSpc>
              <a:spcBef>
                <a:spcPts val="25"/>
              </a:spcBef>
            </a:pPr>
            <a:endParaRPr sz="650" dirty="0">
              <a:latin typeface="Calibri"/>
              <a:cs typeface="Calibri"/>
            </a:endParaRPr>
          </a:p>
          <a:p>
            <a:pPr marL="231775" marR="106680">
              <a:lnSpc>
                <a:spcPct val="100000"/>
              </a:lnSpc>
            </a:pPr>
            <a:r>
              <a:rPr sz="800" spc="-10" dirty="0">
                <a:latin typeface="Calibri"/>
                <a:cs typeface="Calibri"/>
              </a:rPr>
              <a:t>Force </a:t>
            </a:r>
            <a:r>
              <a:rPr sz="800" spc="-170" dirty="0">
                <a:latin typeface="Calibri"/>
                <a:cs typeface="Calibri"/>
              </a:rPr>
              <a:t> </a:t>
            </a:r>
            <a:r>
              <a:rPr sz="800" spc="-5" dirty="0">
                <a:latin typeface="Calibri"/>
                <a:cs typeface="Calibri"/>
              </a:rPr>
              <a:t>Pl</a:t>
            </a:r>
            <a:r>
              <a:rPr sz="800" spc="-10" dirty="0">
                <a:latin typeface="Calibri"/>
                <a:cs typeface="Calibri"/>
              </a:rPr>
              <a:t>at</a:t>
            </a:r>
            <a:r>
              <a:rPr sz="800" spc="-5" dirty="0">
                <a:latin typeface="Calibri"/>
                <a:cs typeface="Calibri"/>
              </a:rPr>
              <a:t>es</a:t>
            </a:r>
            <a:endParaRPr sz="800" dirty="0">
              <a:latin typeface="Calibri"/>
              <a:cs typeface="Calibri"/>
            </a:endParaRPr>
          </a:p>
          <a:p>
            <a:pPr>
              <a:lnSpc>
                <a:spcPct val="100000"/>
              </a:lnSpc>
              <a:spcBef>
                <a:spcPts val="50"/>
              </a:spcBef>
            </a:pPr>
            <a:endParaRPr sz="600" dirty="0">
              <a:latin typeface="Calibri"/>
              <a:cs typeface="Calibri"/>
            </a:endParaRPr>
          </a:p>
          <a:p>
            <a:pPr marL="231775" marR="107314">
              <a:lnSpc>
                <a:spcPct val="100000"/>
              </a:lnSpc>
            </a:pPr>
            <a:r>
              <a:rPr sz="800" spc="-5" dirty="0">
                <a:latin typeface="Calibri"/>
                <a:cs typeface="Calibri"/>
              </a:rPr>
              <a:t>Smart  Shoe</a:t>
            </a:r>
            <a:endParaRPr sz="800" dirty="0">
              <a:latin typeface="Calibri"/>
              <a:cs typeface="Calibri"/>
            </a:endParaRPr>
          </a:p>
        </p:txBody>
      </p:sp>
      <p:grpSp>
        <p:nvGrpSpPr>
          <p:cNvPr id="9" name="object 9"/>
          <p:cNvGrpSpPr/>
          <p:nvPr/>
        </p:nvGrpSpPr>
        <p:grpSpPr>
          <a:xfrm>
            <a:off x="1228400" y="3112074"/>
            <a:ext cx="7141209" cy="1449705"/>
            <a:chOff x="1228400" y="3112074"/>
            <a:chExt cx="7141209" cy="1449705"/>
          </a:xfrm>
        </p:grpSpPr>
        <p:sp>
          <p:nvSpPr>
            <p:cNvPr id="10" name="object 10"/>
            <p:cNvSpPr/>
            <p:nvPr/>
          </p:nvSpPr>
          <p:spPr>
            <a:xfrm>
              <a:off x="7444292" y="3645504"/>
              <a:ext cx="920750" cy="15240"/>
            </a:xfrm>
            <a:custGeom>
              <a:avLst/>
              <a:gdLst/>
              <a:ahLst/>
              <a:cxnLst/>
              <a:rect l="l" t="t" r="r" b="b"/>
              <a:pathLst>
                <a:path w="920750" h="15239">
                  <a:moveTo>
                    <a:pt x="920257" y="14970"/>
                  </a:moveTo>
                  <a:lnTo>
                    <a:pt x="0" y="0"/>
                  </a:lnTo>
                </a:path>
              </a:pathLst>
            </a:custGeom>
            <a:ln w="9524">
              <a:solidFill>
                <a:srgbClr val="000000"/>
              </a:solidFill>
            </a:ln>
          </p:spPr>
          <p:txBody>
            <a:bodyPr wrap="square" lIns="0" tIns="0" rIns="0" bIns="0" rtlCol="0"/>
            <a:lstStyle/>
            <a:p>
              <a:endParaRPr dirty="0"/>
            </a:p>
          </p:txBody>
        </p:sp>
        <p:sp>
          <p:nvSpPr>
            <p:cNvPr id="11" name="object 11"/>
            <p:cNvSpPr/>
            <p:nvPr/>
          </p:nvSpPr>
          <p:spPr>
            <a:xfrm>
              <a:off x="7401072" y="3629773"/>
              <a:ext cx="43815" cy="31750"/>
            </a:xfrm>
            <a:custGeom>
              <a:avLst/>
              <a:gdLst/>
              <a:ahLst/>
              <a:cxnLst/>
              <a:rect l="l" t="t" r="r" b="b"/>
              <a:pathLst>
                <a:path w="43815" h="31750">
                  <a:moveTo>
                    <a:pt x="42964" y="31461"/>
                  </a:moveTo>
                  <a:lnTo>
                    <a:pt x="0" y="15027"/>
                  </a:lnTo>
                  <a:lnTo>
                    <a:pt x="43475" y="0"/>
                  </a:lnTo>
                  <a:lnTo>
                    <a:pt x="42964" y="31461"/>
                  </a:lnTo>
                  <a:close/>
                </a:path>
              </a:pathLst>
            </a:custGeom>
            <a:solidFill>
              <a:srgbClr val="000000"/>
            </a:solidFill>
          </p:spPr>
          <p:txBody>
            <a:bodyPr wrap="square" lIns="0" tIns="0" rIns="0" bIns="0" rtlCol="0"/>
            <a:lstStyle/>
            <a:p>
              <a:endParaRPr dirty="0"/>
            </a:p>
          </p:txBody>
        </p:sp>
        <p:sp>
          <p:nvSpPr>
            <p:cNvPr id="12" name="object 12"/>
            <p:cNvSpPr/>
            <p:nvPr/>
          </p:nvSpPr>
          <p:spPr>
            <a:xfrm>
              <a:off x="7401072" y="3629773"/>
              <a:ext cx="43815" cy="31750"/>
            </a:xfrm>
            <a:custGeom>
              <a:avLst/>
              <a:gdLst/>
              <a:ahLst/>
              <a:cxnLst/>
              <a:rect l="l" t="t" r="r" b="b"/>
              <a:pathLst>
                <a:path w="43815" h="31750">
                  <a:moveTo>
                    <a:pt x="43475" y="0"/>
                  </a:moveTo>
                  <a:lnTo>
                    <a:pt x="0" y="15027"/>
                  </a:lnTo>
                  <a:lnTo>
                    <a:pt x="42964" y="31461"/>
                  </a:lnTo>
                  <a:lnTo>
                    <a:pt x="43475" y="0"/>
                  </a:lnTo>
                  <a:close/>
                </a:path>
              </a:pathLst>
            </a:custGeom>
            <a:ln w="9524">
              <a:solidFill>
                <a:srgbClr val="000000"/>
              </a:solidFill>
            </a:ln>
          </p:spPr>
          <p:txBody>
            <a:bodyPr wrap="square" lIns="0" tIns="0" rIns="0" bIns="0" rtlCol="0"/>
            <a:lstStyle/>
            <a:p>
              <a:endParaRPr dirty="0"/>
            </a:p>
          </p:txBody>
        </p:sp>
        <p:sp>
          <p:nvSpPr>
            <p:cNvPr id="13" name="object 13"/>
            <p:cNvSpPr/>
            <p:nvPr/>
          </p:nvSpPr>
          <p:spPr>
            <a:xfrm>
              <a:off x="7401600" y="3946672"/>
              <a:ext cx="963294" cy="57150"/>
            </a:xfrm>
            <a:custGeom>
              <a:avLst/>
              <a:gdLst/>
              <a:ahLst/>
              <a:cxnLst/>
              <a:rect l="l" t="t" r="r" b="b"/>
              <a:pathLst>
                <a:path w="963295" h="57150">
                  <a:moveTo>
                    <a:pt x="962949" y="56927"/>
                  </a:moveTo>
                  <a:lnTo>
                    <a:pt x="0" y="0"/>
                  </a:lnTo>
                </a:path>
              </a:pathLst>
            </a:custGeom>
            <a:ln w="9524">
              <a:solidFill>
                <a:srgbClr val="000000"/>
              </a:solidFill>
            </a:ln>
          </p:spPr>
          <p:txBody>
            <a:bodyPr wrap="square" lIns="0" tIns="0" rIns="0" bIns="0" rtlCol="0"/>
            <a:lstStyle/>
            <a:p>
              <a:endParaRPr dirty="0"/>
            </a:p>
          </p:txBody>
        </p:sp>
        <p:sp>
          <p:nvSpPr>
            <p:cNvPr id="14" name="object 14"/>
            <p:cNvSpPr/>
            <p:nvPr/>
          </p:nvSpPr>
          <p:spPr>
            <a:xfrm>
              <a:off x="7358449" y="3930967"/>
              <a:ext cx="44450" cy="31750"/>
            </a:xfrm>
            <a:custGeom>
              <a:avLst/>
              <a:gdLst/>
              <a:ahLst/>
              <a:cxnLst/>
              <a:rect l="l" t="t" r="r" b="b"/>
              <a:pathLst>
                <a:path w="44450" h="31750">
                  <a:moveTo>
                    <a:pt x="42221" y="31410"/>
                  </a:moveTo>
                  <a:lnTo>
                    <a:pt x="0" y="13154"/>
                  </a:lnTo>
                  <a:lnTo>
                    <a:pt x="44078" y="0"/>
                  </a:lnTo>
                  <a:lnTo>
                    <a:pt x="42221" y="31410"/>
                  </a:lnTo>
                  <a:close/>
                </a:path>
              </a:pathLst>
            </a:custGeom>
            <a:solidFill>
              <a:srgbClr val="000000"/>
            </a:solidFill>
          </p:spPr>
          <p:txBody>
            <a:bodyPr wrap="square" lIns="0" tIns="0" rIns="0" bIns="0" rtlCol="0"/>
            <a:lstStyle/>
            <a:p>
              <a:endParaRPr dirty="0"/>
            </a:p>
          </p:txBody>
        </p:sp>
        <p:sp>
          <p:nvSpPr>
            <p:cNvPr id="15" name="object 15"/>
            <p:cNvSpPr/>
            <p:nvPr/>
          </p:nvSpPr>
          <p:spPr>
            <a:xfrm>
              <a:off x="7358449" y="3930967"/>
              <a:ext cx="44450" cy="31750"/>
            </a:xfrm>
            <a:custGeom>
              <a:avLst/>
              <a:gdLst/>
              <a:ahLst/>
              <a:cxnLst/>
              <a:rect l="l" t="t" r="r" b="b"/>
              <a:pathLst>
                <a:path w="44450" h="31750">
                  <a:moveTo>
                    <a:pt x="44078" y="0"/>
                  </a:moveTo>
                  <a:lnTo>
                    <a:pt x="0" y="13154"/>
                  </a:lnTo>
                  <a:lnTo>
                    <a:pt x="42221" y="31410"/>
                  </a:lnTo>
                  <a:lnTo>
                    <a:pt x="44078" y="0"/>
                  </a:lnTo>
                  <a:close/>
                </a:path>
              </a:pathLst>
            </a:custGeom>
            <a:ln w="9524">
              <a:solidFill>
                <a:srgbClr val="000000"/>
              </a:solidFill>
            </a:ln>
          </p:spPr>
          <p:txBody>
            <a:bodyPr wrap="square" lIns="0" tIns="0" rIns="0" bIns="0" rtlCol="0"/>
            <a:lstStyle/>
            <a:p>
              <a:endParaRPr dirty="0"/>
            </a:p>
          </p:txBody>
        </p:sp>
        <p:sp>
          <p:nvSpPr>
            <p:cNvPr id="16" name="object 16"/>
            <p:cNvSpPr/>
            <p:nvPr/>
          </p:nvSpPr>
          <p:spPr>
            <a:xfrm>
              <a:off x="1237925" y="3121599"/>
              <a:ext cx="6959600" cy="1430655"/>
            </a:xfrm>
            <a:custGeom>
              <a:avLst/>
              <a:gdLst/>
              <a:ahLst/>
              <a:cxnLst/>
              <a:rect l="l" t="t" r="r" b="b"/>
              <a:pathLst>
                <a:path w="6959600" h="1430654">
                  <a:moveTo>
                    <a:pt x="0" y="0"/>
                  </a:moveTo>
                  <a:lnTo>
                    <a:pt x="6959399" y="0"/>
                  </a:lnTo>
                  <a:lnTo>
                    <a:pt x="6959399" y="1430099"/>
                  </a:lnTo>
                  <a:lnTo>
                    <a:pt x="0" y="1430099"/>
                  </a:lnTo>
                  <a:lnTo>
                    <a:pt x="0" y="0"/>
                  </a:lnTo>
                  <a:close/>
                </a:path>
              </a:pathLst>
            </a:custGeom>
            <a:ln w="19049">
              <a:solidFill>
                <a:srgbClr val="000000"/>
              </a:solidFill>
            </a:ln>
          </p:spPr>
          <p:txBody>
            <a:bodyPr wrap="square" lIns="0" tIns="0" rIns="0" bIns="0" rtlCol="0"/>
            <a:lstStyle/>
            <a:p>
              <a:endParaRPr dirty="0"/>
            </a:p>
          </p:txBody>
        </p:sp>
      </p:grpSp>
      <p:sp>
        <p:nvSpPr>
          <p:cNvPr id="17" name="object 17"/>
          <p:cNvSpPr txBox="1"/>
          <p:nvPr/>
        </p:nvSpPr>
        <p:spPr>
          <a:xfrm>
            <a:off x="2722974" y="4810820"/>
            <a:ext cx="4023995" cy="177800"/>
          </a:xfrm>
          <a:prstGeom prst="rect">
            <a:avLst/>
          </a:prstGeom>
        </p:spPr>
        <p:txBody>
          <a:bodyPr vert="horz" wrap="square" lIns="0" tIns="12700" rIns="0" bIns="0" rtlCol="0">
            <a:spAutoFit/>
          </a:bodyPr>
          <a:lstStyle/>
          <a:p>
            <a:pPr marL="12700">
              <a:lnSpc>
                <a:spcPct val="100000"/>
              </a:lnSpc>
              <a:spcBef>
                <a:spcPts val="100"/>
              </a:spcBef>
            </a:pPr>
            <a:r>
              <a:rPr sz="1000" b="1" spc="-5" dirty="0">
                <a:solidFill>
                  <a:srgbClr val="595959"/>
                </a:solidFill>
                <a:latin typeface="Calibri"/>
                <a:cs typeface="Calibri"/>
              </a:rPr>
              <a:t>Similar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Profiles</a:t>
            </a:r>
            <a:r>
              <a:rPr sz="1000" b="1" spc="-5" dirty="0">
                <a:solidFill>
                  <a:srgbClr val="595959"/>
                </a:solidFill>
                <a:latin typeface="Calibri"/>
                <a:cs typeface="Calibri"/>
              </a:rPr>
              <a:t> obtained </a:t>
            </a:r>
            <a:r>
              <a:rPr sz="1000" b="1" spc="-10" dirty="0">
                <a:solidFill>
                  <a:srgbClr val="595959"/>
                </a:solidFill>
                <a:latin typeface="Calibri"/>
                <a:cs typeface="Calibri"/>
              </a:rPr>
              <a:t>from</a:t>
            </a:r>
            <a:r>
              <a:rPr sz="1000" b="1" spc="-5" dirty="0">
                <a:solidFill>
                  <a:srgbClr val="595959"/>
                </a:solidFill>
                <a:latin typeface="Calibri"/>
                <a:cs typeface="Calibri"/>
              </a:rPr>
              <a:t> Developed Smart Shoe and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Plates</a:t>
            </a:r>
            <a:endParaRPr sz="1000" dirty="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3945890"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35" dirty="0"/>
              <a:t> </a:t>
            </a:r>
            <a:r>
              <a:rPr sz="2200" spc="-5" dirty="0"/>
              <a:t>Visualization</a:t>
            </a:r>
            <a:r>
              <a:rPr sz="2200" spc="-30" dirty="0"/>
              <a:t> </a:t>
            </a:r>
            <a:r>
              <a:rPr sz="2200" dirty="0"/>
              <a:t>&amp;</a:t>
            </a:r>
            <a:r>
              <a:rPr sz="2200" spc="-35" dirty="0"/>
              <a:t> </a:t>
            </a:r>
            <a:r>
              <a:rPr sz="2200" spc="-5" dirty="0"/>
              <a:t>Processing</a:t>
            </a:r>
            <a:endParaRPr sz="2200" dirty="0"/>
          </a:p>
        </p:txBody>
      </p:sp>
      <p:pic>
        <p:nvPicPr>
          <p:cNvPr id="3" name="object 3"/>
          <p:cNvPicPr/>
          <p:nvPr/>
        </p:nvPicPr>
        <p:blipFill>
          <a:blip r:embed="rId2" cstate="print"/>
          <a:stretch>
            <a:fillRect/>
          </a:stretch>
        </p:blipFill>
        <p:spPr>
          <a:xfrm>
            <a:off x="4247056" y="1296274"/>
            <a:ext cx="4508317" cy="1275474"/>
          </a:xfrm>
          <a:prstGeom prst="rect">
            <a:avLst/>
          </a:prstGeom>
        </p:spPr>
      </p:pic>
      <p:pic>
        <p:nvPicPr>
          <p:cNvPr id="4" name="object 4"/>
          <p:cNvPicPr/>
          <p:nvPr/>
        </p:nvPicPr>
        <p:blipFill>
          <a:blip r:embed="rId3" cstate="print"/>
          <a:stretch>
            <a:fillRect/>
          </a:stretch>
        </p:blipFill>
        <p:spPr>
          <a:xfrm>
            <a:off x="4512641" y="2819049"/>
            <a:ext cx="4197808" cy="1520999"/>
          </a:xfrm>
          <a:prstGeom prst="rect">
            <a:avLst/>
          </a:prstGeom>
        </p:spPr>
      </p:pic>
      <p:sp>
        <p:nvSpPr>
          <p:cNvPr id="5" name="object 5"/>
          <p:cNvSpPr txBox="1"/>
          <p:nvPr/>
        </p:nvSpPr>
        <p:spPr>
          <a:xfrm>
            <a:off x="680439" y="1472846"/>
            <a:ext cx="2220595" cy="2167890"/>
          </a:xfrm>
          <a:prstGeom prst="rect">
            <a:avLst/>
          </a:prstGeom>
        </p:spPr>
        <p:txBody>
          <a:bodyPr vert="horz" wrap="square" lIns="0" tIns="12700" rIns="0" bIns="0" rtlCol="0">
            <a:spAutoFit/>
          </a:bodyPr>
          <a:lstStyle/>
          <a:p>
            <a:pPr marL="12700" marR="5080" algn="ctr">
              <a:lnSpc>
                <a:spcPct val="100000"/>
              </a:lnSpc>
              <a:spcBef>
                <a:spcPts val="100"/>
              </a:spcBef>
            </a:pPr>
            <a:r>
              <a:rPr sz="1300" spc="-10" dirty="0">
                <a:latin typeface="Calibri"/>
                <a:cs typeface="Calibri"/>
              </a:rPr>
              <a:t>Experiment Data </a:t>
            </a:r>
            <a:r>
              <a:rPr sz="1300" spc="-5" dirty="0">
                <a:latin typeface="Calibri"/>
                <a:cs typeface="Calibri"/>
              </a:rPr>
              <a:t>Extraction </a:t>
            </a:r>
            <a:r>
              <a:rPr sz="1300" spc="-10" dirty="0">
                <a:latin typeface="Calibri"/>
                <a:cs typeface="Calibri"/>
              </a:rPr>
              <a:t>from </a:t>
            </a:r>
            <a:r>
              <a:rPr sz="1300" spc="-280" dirty="0">
                <a:latin typeface="Calibri"/>
                <a:cs typeface="Calibri"/>
              </a:rPr>
              <a:t> </a:t>
            </a:r>
            <a:r>
              <a:rPr sz="1300" spc="-25" dirty="0">
                <a:latin typeface="Calibri"/>
                <a:cs typeface="Calibri"/>
              </a:rPr>
              <a:t>MATLAB</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174625" marR="169545" algn="ctr">
              <a:lnSpc>
                <a:spcPct val="100000"/>
              </a:lnSpc>
              <a:spcBef>
                <a:spcPts val="5"/>
              </a:spcBef>
            </a:pPr>
            <a:r>
              <a:rPr sz="1300" spc="-5" dirty="0">
                <a:latin typeface="Calibri"/>
                <a:cs typeface="Calibri"/>
              </a:rPr>
              <a:t>Importing</a:t>
            </a:r>
            <a:r>
              <a:rPr sz="1300" spc="-45" dirty="0">
                <a:latin typeface="Calibri"/>
                <a:cs typeface="Calibri"/>
              </a:rPr>
              <a:t> </a:t>
            </a:r>
            <a:r>
              <a:rPr sz="1300" spc="-5" dirty="0">
                <a:latin typeface="Calibri"/>
                <a:cs typeface="Calibri"/>
              </a:rPr>
              <a:t>Libraries,</a:t>
            </a:r>
            <a:r>
              <a:rPr sz="1300" spc="-45" dirty="0">
                <a:latin typeface="Calibri"/>
                <a:cs typeface="Calibri"/>
              </a:rPr>
              <a:t> </a:t>
            </a:r>
            <a:r>
              <a:rPr sz="1300" spc="-5" dirty="0">
                <a:latin typeface="Calibri"/>
                <a:cs typeface="Calibri"/>
              </a:rPr>
              <a:t>Loading </a:t>
            </a:r>
            <a:r>
              <a:rPr sz="1300" spc="-280" dirty="0">
                <a:latin typeface="Calibri"/>
                <a:cs typeface="Calibri"/>
              </a:rPr>
              <a:t> </a:t>
            </a:r>
            <a:r>
              <a:rPr sz="1300" spc="-10" dirty="0">
                <a:latin typeface="Calibri"/>
                <a:cs typeface="Calibri"/>
              </a:rPr>
              <a:t>Feature DataFrame</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89535" marR="83820" algn="ctr">
              <a:lnSpc>
                <a:spcPct val="100000"/>
              </a:lnSpc>
            </a:pPr>
            <a:r>
              <a:rPr sz="1300" spc="-5" dirty="0">
                <a:latin typeface="Calibri"/>
                <a:cs typeface="Calibri"/>
              </a:rPr>
              <a:t>Normalizing </a:t>
            </a:r>
            <a:r>
              <a:rPr sz="1300" spc="-10" dirty="0">
                <a:latin typeface="Calibri"/>
                <a:cs typeface="Calibri"/>
              </a:rPr>
              <a:t>Data </a:t>
            </a:r>
            <a:r>
              <a:rPr sz="1300" dirty="0">
                <a:latin typeface="Calibri"/>
                <a:cs typeface="Calibri"/>
              </a:rPr>
              <a:t>and </a:t>
            </a:r>
            <a:r>
              <a:rPr sz="1300" spc="-10" dirty="0">
                <a:latin typeface="Calibri"/>
                <a:cs typeface="Calibri"/>
              </a:rPr>
              <a:t>Creating </a:t>
            </a:r>
            <a:r>
              <a:rPr sz="1300" spc="-280" dirty="0">
                <a:latin typeface="Calibri"/>
                <a:cs typeface="Calibri"/>
              </a:rPr>
              <a:t> </a:t>
            </a:r>
            <a:r>
              <a:rPr sz="1300" spc="-10" dirty="0">
                <a:latin typeface="Calibri"/>
                <a:cs typeface="Calibri"/>
              </a:rPr>
              <a:t>Interaction Features</a:t>
            </a:r>
            <a:endParaRPr sz="1300" dirty="0">
              <a:latin typeface="Calibri"/>
              <a:cs typeface="Calibri"/>
            </a:endParaRPr>
          </a:p>
        </p:txBody>
      </p:sp>
      <p:grpSp>
        <p:nvGrpSpPr>
          <p:cNvPr id="6" name="object 6"/>
          <p:cNvGrpSpPr/>
          <p:nvPr/>
        </p:nvGrpSpPr>
        <p:grpSpPr>
          <a:xfrm>
            <a:off x="1770654" y="1991424"/>
            <a:ext cx="41275" cy="278765"/>
            <a:chOff x="1770654" y="1991424"/>
            <a:chExt cx="41275" cy="278765"/>
          </a:xfrm>
        </p:grpSpPr>
        <p:sp>
          <p:nvSpPr>
            <p:cNvPr id="7" name="object 7"/>
            <p:cNvSpPr/>
            <p:nvPr/>
          </p:nvSpPr>
          <p:spPr>
            <a:xfrm>
              <a:off x="1791149" y="1991424"/>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8" name="object 8"/>
            <p:cNvSpPr/>
            <p:nvPr/>
          </p:nvSpPr>
          <p:spPr>
            <a:xfrm>
              <a:off x="1775417" y="2221974"/>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9" name="object 9"/>
            <p:cNvSpPr/>
            <p:nvPr/>
          </p:nvSpPr>
          <p:spPr>
            <a:xfrm>
              <a:off x="1775417" y="2221974"/>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0" name="object 10"/>
          <p:cNvGrpSpPr/>
          <p:nvPr/>
        </p:nvGrpSpPr>
        <p:grpSpPr>
          <a:xfrm>
            <a:off x="1770654" y="2864249"/>
            <a:ext cx="41275" cy="278765"/>
            <a:chOff x="1770654" y="2864249"/>
            <a:chExt cx="41275" cy="278765"/>
          </a:xfrm>
        </p:grpSpPr>
        <p:sp>
          <p:nvSpPr>
            <p:cNvPr id="11" name="object 11"/>
            <p:cNvSpPr/>
            <p:nvPr/>
          </p:nvSpPr>
          <p:spPr>
            <a:xfrm>
              <a:off x="1791149" y="2864249"/>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12" name="object 12"/>
            <p:cNvSpPr/>
            <p:nvPr/>
          </p:nvSpPr>
          <p:spPr>
            <a:xfrm>
              <a:off x="1775417" y="30947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3" name="object 13"/>
            <p:cNvSpPr/>
            <p:nvPr/>
          </p:nvSpPr>
          <p:spPr>
            <a:xfrm>
              <a:off x="1775417" y="30947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4" name="object 14"/>
          <p:cNvGrpSpPr/>
          <p:nvPr/>
        </p:nvGrpSpPr>
        <p:grpSpPr>
          <a:xfrm>
            <a:off x="2804612" y="1934631"/>
            <a:ext cx="1277620" cy="541020"/>
            <a:chOff x="2804612" y="1934631"/>
            <a:chExt cx="1277620" cy="541020"/>
          </a:xfrm>
        </p:grpSpPr>
        <p:sp>
          <p:nvSpPr>
            <p:cNvPr id="15" name="object 15"/>
            <p:cNvSpPr/>
            <p:nvPr/>
          </p:nvSpPr>
          <p:spPr>
            <a:xfrm>
              <a:off x="2809375" y="1956100"/>
              <a:ext cx="1228090" cy="514984"/>
            </a:xfrm>
            <a:custGeom>
              <a:avLst/>
              <a:gdLst/>
              <a:ahLst/>
              <a:cxnLst/>
              <a:rect l="l" t="t" r="r" b="b"/>
              <a:pathLst>
                <a:path w="1228089" h="514985">
                  <a:moveTo>
                    <a:pt x="0" y="514611"/>
                  </a:moveTo>
                  <a:lnTo>
                    <a:pt x="1227990" y="0"/>
                  </a:lnTo>
                </a:path>
              </a:pathLst>
            </a:custGeom>
            <a:ln w="9524">
              <a:solidFill>
                <a:srgbClr val="44546A"/>
              </a:solidFill>
            </a:ln>
          </p:spPr>
          <p:txBody>
            <a:bodyPr wrap="square" lIns="0" tIns="0" rIns="0" bIns="0" rtlCol="0"/>
            <a:lstStyle/>
            <a:p>
              <a:endParaRPr dirty="0"/>
            </a:p>
          </p:txBody>
        </p:sp>
        <p:sp>
          <p:nvSpPr>
            <p:cNvPr id="16" name="object 16"/>
            <p:cNvSpPr/>
            <p:nvPr/>
          </p:nvSpPr>
          <p:spPr>
            <a:xfrm>
              <a:off x="4031285" y="1939394"/>
              <a:ext cx="46355" cy="31750"/>
            </a:xfrm>
            <a:custGeom>
              <a:avLst/>
              <a:gdLst/>
              <a:ahLst/>
              <a:cxnLst/>
              <a:rect l="l" t="t" r="r" b="b"/>
              <a:pathLst>
                <a:path w="46354" h="31750">
                  <a:moveTo>
                    <a:pt x="12161" y="31216"/>
                  </a:moveTo>
                  <a:lnTo>
                    <a:pt x="0" y="2196"/>
                  </a:lnTo>
                  <a:lnTo>
                    <a:pt x="45946" y="0"/>
                  </a:lnTo>
                  <a:lnTo>
                    <a:pt x="12161" y="31216"/>
                  </a:lnTo>
                  <a:close/>
                </a:path>
              </a:pathLst>
            </a:custGeom>
            <a:solidFill>
              <a:srgbClr val="44546A"/>
            </a:solidFill>
          </p:spPr>
          <p:txBody>
            <a:bodyPr wrap="square" lIns="0" tIns="0" rIns="0" bIns="0" rtlCol="0"/>
            <a:lstStyle/>
            <a:p>
              <a:endParaRPr dirty="0"/>
            </a:p>
          </p:txBody>
        </p:sp>
        <p:sp>
          <p:nvSpPr>
            <p:cNvPr id="17" name="object 17"/>
            <p:cNvSpPr/>
            <p:nvPr/>
          </p:nvSpPr>
          <p:spPr>
            <a:xfrm>
              <a:off x="4031285" y="1939394"/>
              <a:ext cx="46355" cy="31750"/>
            </a:xfrm>
            <a:custGeom>
              <a:avLst/>
              <a:gdLst/>
              <a:ahLst/>
              <a:cxnLst/>
              <a:rect l="l" t="t" r="r" b="b"/>
              <a:pathLst>
                <a:path w="46354" h="31750">
                  <a:moveTo>
                    <a:pt x="12161" y="31216"/>
                  </a:moveTo>
                  <a:lnTo>
                    <a:pt x="45946" y="0"/>
                  </a:lnTo>
                  <a:lnTo>
                    <a:pt x="0" y="2196"/>
                  </a:lnTo>
                  <a:lnTo>
                    <a:pt x="12161" y="31216"/>
                  </a:lnTo>
                  <a:close/>
                </a:path>
              </a:pathLst>
            </a:custGeom>
            <a:ln w="9524">
              <a:solidFill>
                <a:srgbClr val="44546A"/>
              </a:solidFill>
            </a:ln>
          </p:spPr>
          <p:txBody>
            <a:bodyPr wrap="square" lIns="0" tIns="0" rIns="0" bIns="0" rtlCol="0"/>
            <a:lstStyle/>
            <a:p>
              <a:endParaRPr dirty="0"/>
            </a:p>
          </p:txBody>
        </p:sp>
      </p:grpSp>
      <p:grpSp>
        <p:nvGrpSpPr>
          <p:cNvPr id="18" name="object 18"/>
          <p:cNvGrpSpPr/>
          <p:nvPr/>
        </p:nvGrpSpPr>
        <p:grpSpPr>
          <a:xfrm>
            <a:off x="2815138" y="3372887"/>
            <a:ext cx="1480820" cy="219710"/>
            <a:chOff x="2815138" y="3372887"/>
            <a:chExt cx="1480820" cy="219710"/>
          </a:xfrm>
        </p:grpSpPr>
        <p:sp>
          <p:nvSpPr>
            <p:cNvPr id="19" name="object 19"/>
            <p:cNvSpPr/>
            <p:nvPr/>
          </p:nvSpPr>
          <p:spPr>
            <a:xfrm>
              <a:off x="2819900" y="3377649"/>
              <a:ext cx="1428115" cy="194310"/>
            </a:xfrm>
            <a:custGeom>
              <a:avLst/>
              <a:gdLst/>
              <a:ahLst/>
              <a:cxnLst/>
              <a:rect l="l" t="t" r="r" b="b"/>
              <a:pathLst>
                <a:path w="1428114" h="194310">
                  <a:moveTo>
                    <a:pt x="0" y="0"/>
                  </a:moveTo>
                  <a:lnTo>
                    <a:pt x="1428071" y="194199"/>
                  </a:lnTo>
                </a:path>
              </a:pathLst>
            </a:custGeom>
            <a:ln w="9524">
              <a:solidFill>
                <a:srgbClr val="44546A"/>
              </a:solidFill>
            </a:ln>
          </p:spPr>
          <p:txBody>
            <a:bodyPr wrap="square" lIns="0" tIns="0" rIns="0" bIns="0" rtlCol="0"/>
            <a:lstStyle/>
            <a:p>
              <a:endParaRPr dirty="0"/>
            </a:p>
          </p:txBody>
        </p:sp>
        <p:sp>
          <p:nvSpPr>
            <p:cNvPr id="20" name="object 20"/>
            <p:cNvSpPr/>
            <p:nvPr/>
          </p:nvSpPr>
          <p:spPr>
            <a:xfrm>
              <a:off x="4245851" y="3556259"/>
              <a:ext cx="45085" cy="31750"/>
            </a:xfrm>
            <a:custGeom>
              <a:avLst/>
              <a:gdLst/>
              <a:ahLst/>
              <a:cxnLst/>
              <a:rect l="l" t="t" r="r" b="b"/>
              <a:pathLst>
                <a:path w="45085" h="31750">
                  <a:moveTo>
                    <a:pt x="0" y="31178"/>
                  </a:moveTo>
                  <a:lnTo>
                    <a:pt x="4239" y="0"/>
                  </a:lnTo>
                  <a:lnTo>
                    <a:pt x="44950" y="21413"/>
                  </a:lnTo>
                  <a:lnTo>
                    <a:pt x="0" y="31178"/>
                  </a:lnTo>
                  <a:close/>
                </a:path>
              </a:pathLst>
            </a:custGeom>
            <a:solidFill>
              <a:srgbClr val="44546A"/>
            </a:solidFill>
          </p:spPr>
          <p:txBody>
            <a:bodyPr wrap="square" lIns="0" tIns="0" rIns="0" bIns="0" rtlCol="0"/>
            <a:lstStyle/>
            <a:p>
              <a:endParaRPr dirty="0"/>
            </a:p>
          </p:txBody>
        </p:sp>
        <p:sp>
          <p:nvSpPr>
            <p:cNvPr id="21" name="object 21"/>
            <p:cNvSpPr/>
            <p:nvPr/>
          </p:nvSpPr>
          <p:spPr>
            <a:xfrm>
              <a:off x="4245851" y="3556259"/>
              <a:ext cx="45085" cy="31750"/>
            </a:xfrm>
            <a:custGeom>
              <a:avLst/>
              <a:gdLst/>
              <a:ahLst/>
              <a:cxnLst/>
              <a:rect l="l" t="t" r="r" b="b"/>
              <a:pathLst>
                <a:path w="45085" h="31750">
                  <a:moveTo>
                    <a:pt x="0" y="31178"/>
                  </a:moveTo>
                  <a:lnTo>
                    <a:pt x="44950" y="21413"/>
                  </a:lnTo>
                  <a:lnTo>
                    <a:pt x="4239" y="0"/>
                  </a:lnTo>
                  <a:lnTo>
                    <a:pt x="0" y="31178"/>
                  </a:lnTo>
                  <a:close/>
                </a:path>
              </a:pathLst>
            </a:custGeom>
            <a:ln w="9524">
              <a:solidFill>
                <a:srgbClr val="44546A"/>
              </a:solidFill>
            </a:ln>
          </p:spPr>
          <p:txBody>
            <a:bodyPr wrap="square" lIns="0" tIns="0" rIns="0" bIns="0" rtlCol="0"/>
            <a:lstStyle/>
            <a:p>
              <a:endParaRPr dirty="0"/>
            </a:p>
          </p:txBody>
        </p:sp>
      </p:grpSp>
      <p:sp>
        <p:nvSpPr>
          <p:cNvPr id="22" name="object 2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2067" y="1265046"/>
            <a:ext cx="3264535" cy="421640"/>
          </a:xfrm>
          <a:prstGeom prst="rect">
            <a:avLst/>
          </a:prstGeom>
        </p:spPr>
        <p:txBody>
          <a:bodyPr vert="horz" wrap="square" lIns="0" tIns="12700" rIns="0" bIns="0" rtlCol="0">
            <a:spAutoFit/>
          </a:bodyPr>
          <a:lstStyle/>
          <a:p>
            <a:pPr marL="212725">
              <a:lnSpc>
                <a:spcPct val="100000"/>
              </a:lnSpc>
              <a:spcBef>
                <a:spcPts val="100"/>
              </a:spcBef>
              <a:tabLst>
                <a:tab pos="2154555" algn="l"/>
                <a:tab pos="3251200" algn="l"/>
              </a:tabLst>
            </a:pPr>
            <a:r>
              <a:rPr sz="1300" spc="-5" dirty="0">
                <a:latin typeface="Calibri"/>
                <a:cs typeface="Calibri"/>
              </a:rPr>
              <a:t>Visualizing</a:t>
            </a:r>
            <a:r>
              <a:rPr sz="1300" spc="-25" dirty="0">
                <a:latin typeface="Calibri"/>
                <a:cs typeface="Calibri"/>
              </a:rPr>
              <a:t> </a:t>
            </a:r>
            <a:r>
              <a:rPr sz="1300" spc="-10" dirty="0">
                <a:latin typeface="Calibri"/>
                <a:cs typeface="Calibri"/>
              </a:rPr>
              <a:t>Data,</a:t>
            </a:r>
            <a:r>
              <a:rPr sz="1300" spc="-20" dirty="0">
                <a:latin typeface="Calibri"/>
                <a:cs typeface="Calibri"/>
              </a:rPr>
              <a:t> </a:t>
            </a:r>
            <a:r>
              <a:rPr sz="1300" spc="-10" dirty="0">
                <a:latin typeface="Calibri"/>
                <a:cs typeface="Calibri"/>
              </a:rPr>
              <a:t>Outliers,	</a:t>
            </a:r>
            <a:r>
              <a:rPr sz="1300" u="heavy" spc="-10" dirty="0">
                <a:uFill>
                  <a:solidFill>
                    <a:srgbClr val="44546A"/>
                  </a:solidFill>
                </a:uFill>
                <a:latin typeface="Times New Roman"/>
                <a:cs typeface="Times New Roman"/>
              </a:rPr>
              <a:t> 	</a:t>
            </a:r>
            <a:endParaRPr sz="1300" dirty="0">
              <a:latin typeface="Times New Roman"/>
              <a:cs typeface="Times New Roman"/>
            </a:endParaRPr>
          </a:p>
          <a:p>
            <a:pPr marL="12700">
              <a:lnSpc>
                <a:spcPct val="100000"/>
              </a:lnSpc>
            </a:pPr>
            <a:r>
              <a:rPr sz="1300" spc="-10" dirty="0">
                <a:latin typeface="Calibri"/>
                <a:cs typeface="Calibri"/>
              </a:rPr>
              <a:t>Distribution,</a:t>
            </a:r>
            <a:r>
              <a:rPr sz="1300" spc="-5" dirty="0">
                <a:latin typeface="Calibri"/>
                <a:cs typeface="Calibri"/>
              </a:rPr>
              <a:t> </a:t>
            </a:r>
            <a:r>
              <a:rPr sz="1300" spc="-10" dirty="0">
                <a:latin typeface="Calibri"/>
                <a:cs typeface="Calibri"/>
              </a:rPr>
              <a:t>Correlation</a:t>
            </a:r>
            <a:r>
              <a:rPr sz="1300" dirty="0">
                <a:latin typeface="Calibri"/>
                <a:cs typeface="Calibri"/>
              </a:rPr>
              <a:t> </a:t>
            </a:r>
            <a:r>
              <a:rPr sz="1300" spc="-10" dirty="0">
                <a:latin typeface="Calibri"/>
                <a:cs typeface="Calibri"/>
              </a:rPr>
              <a:t>Matrix</a:t>
            </a:r>
            <a:endParaRPr sz="1300" dirty="0">
              <a:latin typeface="Calibri"/>
              <a:cs typeface="Calibri"/>
            </a:endParaRPr>
          </a:p>
        </p:txBody>
      </p:sp>
      <p:sp>
        <p:nvSpPr>
          <p:cNvPr id="3" name="object 3"/>
          <p:cNvSpPr txBox="1"/>
          <p:nvPr/>
        </p:nvSpPr>
        <p:spPr>
          <a:xfrm>
            <a:off x="1056207" y="2308471"/>
            <a:ext cx="1718310" cy="421640"/>
          </a:xfrm>
          <a:prstGeom prst="rect">
            <a:avLst/>
          </a:prstGeom>
        </p:spPr>
        <p:txBody>
          <a:bodyPr vert="horz" wrap="square" lIns="0" tIns="12700" rIns="0" bIns="0" rtlCol="0">
            <a:spAutoFit/>
          </a:bodyPr>
          <a:lstStyle/>
          <a:p>
            <a:pPr marL="480059" marR="5080" indent="-467995">
              <a:lnSpc>
                <a:spcPct val="100000"/>
              </a:lnSpc>
              <a:spcBef>
                <a:spcPts val="100"/>
              </a:spcBef>
            </a:pPr>
            <a:r>
              <a:rPr sz="1300" spc="-10" dirty="0">
                <a:latin typeface="Calibri"/>
                <a:cs typeface="Calibri"/>
              </a:rPr>
              <a:t>Splitting Data </a:t>
            </a:r>
            <a:r>
              <a:rPr sz="1300" spc="-15" dirty="0">
                <a:latin typeface="Calibri"/>
                <a:cs typeface="Calibri"/>
              </a:rPr>
              <a:t>for Training </a:t>
            </a:r>
            <a:r>
              <a:rPr sz="1300" spc="-280" dirty="0">
                <a:latin typeface="Calibri"/>
                <a:cs typeface="Calibri"/>
              </a:rPr>
              <a:t> </a:t>
            </a:r>
            <a:r>
              <a:rPr sz="1300" dirty="0">
                <a:latin typeface="Calibri"/>
                <a:cs typeface="Calibri"/>
              </a:rPr>
              <a:t>and</a:t>
            </a:r>
            <a:r>
              <a:rPr sz="1300" spc="-15" dirty="0">
                <a:latin typeface="Calibri"/>
                <a:cs typeface="Calibri"/>
              </a:rPr>
              <a:t> </a:t>
            </a:r>
            <a:r>
              <a:rPr sz="1300" spc="-25" dirty="0">
                <a:latin typeface="Calibri"/>
                <a:cs typeface="Calibri"/>
              </a:rPr>
              <a:t>Testing</a:t>
            </a:r>
            <a:endParaRPr sz="1300" dirty="0">
              <a:latin typeface="Calibri"/>
              <a:cs typeface="Calibri"/>
            </a:endParaRPr>
          </a:p>
        </p:txBody>
      </p:sp>
      <p:sp>
        <p:nvSpPr>
          <p:cNvPr id="4" name="object 4"/>
          <p:cNvSpPr txBox="1"/>
          <p:nvPr/>
        </p:nvSpPr>
        <p:spPr>
          <a:xfrm>
            <a:off x="1401941" y="3351896"/>
            <a:ext cx="1026794"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libri"/>
                <a:cs typeface="Calibri"/>
              </a:rPr>
              <a:t>Model</a:t>
            </a:r>
            <a:r>
              <a:rPr sz="1300" spc="-70" dirty="0">
                <a:latin typeface="Calibri"/>
                <a:cs typeface="Calibri"/>
              </a:rPr>
              <a:t> </a:t>
            </a:r>
            <a:r>
              <a:rPr sz="1300" spc="-15" dirty="0">
                <a:latin typeface="Calibri"/>
                <a:cs typeface="Calibri"/>
              </a:rPr>
              <a:t>Training</a:t>
            </a:r>
            <a:endParaRPr sz="1300" dirty="0">
              <a:latin typeface="Calibri"/>
              <a:cs typeface="Calibri"/>
            </a:endParaRPr>
          </a:p>
        </p:txBody>
      </p:sp>
      <p:pic>
        <p:nvPicPr>
          <p:cNvPr id="5" name="object 5"/>
          <p:cNvPicPr/>
          <p:nvPr/>
        </p:nvPicPr>
        <p:blipFill>
          <a:blip r:embed="rId2" cstate="print"/>
          <a:stretch>
            <a:fillRect/>
          </a:stretch>
        </p:blipFill>
        <p:spPr>
          <a:xfrm>
            <a:off x="4267200" y="590021"/>
            <a:ext cx="4163443" cy="1688249"/>
          </a:xfrm>
          <a:prstGeom prst="rect">
            <a:avLst/>
          </a:prstGeom>
        </p:spPr>
      </p:pic>
      <p:grpSp>
        <p:nvGrpSpPr>
          <p:cNvPr id="13" name="object 13"/>
          <p:cNvGrpSpPr/>
          <p:nvPr/>
        </p:nvGrpSpPr>
        <p:grpSpPr>
          <a:xfrm>
            <a:off x="1895379" y="1783625"/>
            <a:ext cx="41275" cy="449580"/>
            <a:chOff x="1895379" y="1783625"/>
            <a:chExt cx="41275" cy="449580"/>
          </a:xfrm>
        </p:grpSpPr>
        <p:sp>
          <p:nvSpPr>
            <p:cNvPr id="14" name="object 14"/>
            <p:cNvSpPr/>
            <p:nvPr/>
          </p:nvSpPr>
          <p:spPr>
            <a:xfrm>
              <a:off x="1915874" y="1783625"/>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5" name="object 15"/>
            <p:cNvSpPr/>
            <p:nvPr/>
          </p:nvSpPr>
          <p:spPr>
            <a:xfrm>
              <a:off x="1900142" y="2184875"/>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6" name="object 16"/>
            <p:cNvSpPr/>
            <p:nvPr/>
          </p:nvSpPr>
          <p:spPr>
            <a:xfrm>
              <a:off x="1900142" y="2184875"/>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7" name="object 17"/>
          <p:cNvGrpSpPr/>
          <p:nvPr/>
        </p:nvGrpSpPr>
        <p:grpSpPr>
          <a:xfrm>
            <a:off x="1895379" y="2827049"/>
            <a:ext cx="41275" cy="449580"/>
            <a:chOff x="1895379" y="2827049"/>
            <a:chExt cx="41275" cy="449580"/>
          </a:xfrm>
        </p:grpSpPr>
        <p:sp>
          <p:nvSpPr>
            <p:cNvPr id="18" name="object 18"/>
            <p:cNvSpPr/>
            <p:nvPr/>
          </p:nvSpPr>
          <p:spPr>
            <a:xfrm>
              <a:off x="1915874" y="2827049"/>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9" name="object 19"/>
            <p:cNvSpPr/>
            <p:nvPr/>
          </p:nvSpPr>
          <p:spPr>
            <a:xfrm>
              <a:off x="1900142" y="32282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20" name="object 20"/>
            <p:cNvSpPr/>
            <p:nvPr/>
          </p:nvSpPr>
          <p:spPr>
            <a:xfrm>
              <a:off x="1900142" y="32282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sp>
        <p:nvSpPr>
          <p:cNvPr id="21" name="object 2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23" name="Picture 22">
            <a:extLst>
              <a:ext uri="{FF2B5EF4-FFF2-40B4-BE49-F238E27FC236}">
                <a16:creationId xmlns:a16="http://schemas.microsoft.com/office/drawing/2014/main" id="{80BDAA91-1254-771C-7B43-E18E74128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2308471"/>
            <a:ext cx="3166951" cy="1996938"/>
          </a:xfrm>
          <a:prstGeom prst="rect">
            <a:avLst/>
          </a:prstGeom>
        </p:spPr>
      </p:pic>
      <p:sp>
        <p:nvSpPr>
          <p:cNvPr id="24" name="TextBox 23">
            <a:extLst>
              <a:ext uri="{FF2B5EF4-FFF2-40B4-BE49-F238E27FC236}">
                <a16:creationId xmlns:a16="http://schemas.microsoft.com/office/drawing/2014/main" id="{AFD224B4-6B2D-8279-7131-7678F4F8BE3A}"/>
              </a:ext>
            </a:extLst>
          </p:cNvPr>
          <p:cNvSpPr txBox="1"/>
          <p:nvPr/>
        </p:nvSpPr>
        <p:spPr>
          <a:xfrm>
            <a:off x="4336511" y="4284500"/>
            <a:ext cx="4024820" cy="369332"/>
          </a:xfrm>
          <a:prstGeom prst="rect">
            <a:avLst/>
          </a:prstGeom>
          <a:noFill/>
        </p:spPr>
        <p:txBody>
          <a:bodyPr wrap="none" rtlCol="0">
            <a:spAutoFit/>
          </a:bodyPr>
          <a:lstStyle/>
          <a:p>
            <a:r>
              <a:rPr lang="en-IN" dirty="0"/>
              <a:t>Pressures sensor values during gait cycle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8834-C4CE-3C06-9DE7-808423954869}"/>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8BC89A9E-09C8-7C14-D538-D5DCFDEEE4AA}"/>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7" name="Picture 6">
            <a:extLst>
              <a:ext uri="{FF2B5EF4-FFF2-40B4-BE49-F238E27FC236}">
                <a16:creationId xmlns:a16="http://schemas.microsoft.com/office/drawing/2014/main" id="{5E53AB0B-211A-33B9-E1B1-A307C914C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3882"/>
            <a:ext cx="3505200" cy="2836857"/>
          </a:xfrm>
          <a:prstGeom prst="rect">
            <a:avLst/>
          </a:prstGeom>
        </p:spPr>
      </p:pic>
      <p:sp>
        <p:nvSpPr>
          <p:cNvPr id="8" name="object 2">
            <a:extLst>
              <a:ext uri="{FF2B5EF4-FFF2-40B4-BE49-F238E27FC236}">
                <a16:creationId xmlns:a16="http://schemas.microsoft.com/office/drawing/2014/main" id="{705CF530-DFAF-5E5E-BE1B-DDBFD712DD68}"/>
              </a:ext>
            </a:extLst>
          </p:cNvPr>
          <p:cNvSpPr txBox="1">
            <a:spLocks/>
          </p:cNvSpPr>
          <p:nvPr/>
        </p:nvSpPr>
        <p:spPr>
          <a:xfrm>
            <a:off x="762000" y="801693"/>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Squatting Data Visualization</a:t>
            </a:r>
            <a:endParaRPr lang="en-US" sz="2200" kern="0" dirty="0">
              <a:solidFill>
                <a:sysClr val="windowText" lastClr="000000"/>
              </a:solidFill>
            </a:endParaRPr>
          </a:p>
        </p:txBody>
      </p:sp>
      <p:pic>
        <p:nvPicPr>
          <p:cNvPr id="9" name="Picture 8">
            <a:extLst>
              <a:ext uri="{FF2B5EF4-FFF2-40B4-BE49-F238E27FC236}">
                <a16:creationId xmlns:a16="http://schemas.microsoft.com/office/drawing/2014/main" id="{D125F420-779A-700A-E956-85984B33F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428750"/>
            <a:ext cx="4311016" cy="2362200"/>
          </a:xfrm>
          <a:prstGeom prst="rect">
            <a:avLst/>
          </a:prstGeom>
        </p:spPr>
      </p:pic>
      <p:sp>
        <p:nvSpPr>
          <p:cNvPr id="10" name="TextBox 9">
            <a:extLst>
              <a:ext uri="{FF2B5EF4-FFF2-40B4-BE49-F238E27FC236}">
                <a16:creationId xmlns:a16="http://schemas.microsoft.com/office/drawing/2014/main" id="{35FA2341-DAA8-3C7C-FC9B-F462A393D9FD}"/>
              </a:ext>
            </a:extLst>
          </p:cNvPr>
          <p:cNvSpPr txBox="1"/>
          <p:nvPr/>
        </p:nvSpPr>
        <p:spPr>
          <a:xfrm>
            <a:off x="1140622" y="4110739"/>
            <a:ext cx="2290755" cy="307777"/>
          </a:xfrm>
          <a:prstGeom prst="rect">
            <a:avLst/>
          </a:prstGeom>
          <a:noFill/>
        </p:spPr>
        <p:txBody>
          <a:bodyPr wrap="square" rtlCol="0">
            <a:spAutoFit/>
          </a:bodyPr>
          <a:lstStyle/>
          <a:p>
            <a:r>
              <a:rPr lang="en-US" sz="1400" dirty="0"/>
              <a:t>GRF in one squat cycle</a:t>
            </a:r>
          </a:p>
        </p:txBody>
      </p:sp>
      <p:sp>
        <p:nvSpPr>
          <p:cNvPr id="12" name="TextBox 11">
            <a:extLst>
              <a:ext uri="{FF2B5EF4-FFF2-40B4-BE49-F238E27FC236}">
                <a16:creationId xmlns:a16="http://schemas.microsoft.com/office/drawing/2014/main" id="{93846F60-2A1F-DAF5-BBBB-1B36DE8D3E26}"/>
              </a:ext>
            </a:extLst>
          </p:cNvPr>
          <p:cNvSpPr txBox="1"/>
          <p:nvPr/>
        </p:nvSpPr>
        <p:spPr>
          <a:xfrm>
            <a:off x="4914900" y="3748377"/>
            <a:ext cx="3320416" cy="523220"/>
          </a:xfrm>
          <a:prstGeom prst="rect">
            <a:avLst/>
          </a:prstGeom>
          <a:noFill/>
        </p:spPr>
        <p:txBody>
          <a:bodyPr wrap="square">
            <a:spAutoFit/>
          </a:bodyPr>
          <a:lstStyle/>
          <a:p>
            <a:r>
              <a:rPr lang="en-US" sz="1400" dirty="0"/>
              <a:t>Participant performing squat wearing the shoe sensor system</a:t>
            </a:r>
          </a:p>
        </p:txBody>
      </p:sp>
    </p:spTree>
    <p:extLst>
      <p:ext uri="{BB962C8B-B14F-4D97-AF65-F5344CB8AC3E}">
        <p14:creationId xmlns:p14="http://schemas.microsoft.com/office/powerpoint/2010/main" val="4125224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76EF-08E1-7541-6990-EE6641252023}"/>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C5A88323-2F37-8DC2-CC38-BAB3EB683C54}"/>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8" name="object 2">
            <a:extLst>
              <a:ext uri="{FF2B5EF4-FFF2-40B4-BE49-F238E27FC236}">
                <a16:creationId xmlns:a16="http://schemas.microsoft.com/office/drawing/2014/main" id="{8EC52069-05B8-724F-BFB4-C0E4EDA30366}"/>
              </a:ext>
            </a:extLst>
          </p:cNvPr>
          <p:cNvSpPr txBox="1">
            <a:spLocks/>
          </p:cNvSpPr>
          <p:nvPr/>
        </p:nvSpPr>
        <p:spPr>
          <a:xfrm>
            <a:off x="4572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Model Outputs</a:t>
            </a:r>
            <a:endParaRPr lang="en-US" sz="2200" kern="0" dirty="0">
              <a:solidFill>
                <a:sysClr val="windowText" lastClr="000000"/>
              </a:solidFill>
            </a:endParaRPr>
          </a:p>
        </p:txBody>
      </p:sp>
      <p:pic>
        <p:nvPicPr>
          <p:cNvPr id="3" name="Picture 2">
            <a:extLst>
              <a:ext uri="{FF2B5EF4-FFF2-40B4-BE49-F238E27FC236}">
                <a16:creationId xmlns:a16="http://schemas.microsoft.com/office/drawing/2014/main" id="{B5EE723B-27F9-F4DA-7326-B57B02F86A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039" y="590550"/>
            <a:ext cx="5586761" cy="3628524"/>
          </a:xfrm>
          <a:prstGeom prst="rect">
            <a:avLst/>
          </a:prstGeom>
        </p:spPr>
      </p:pic>
      <p:sp>
        <p:nvSpPr>
          <p:cNvPr id="4" name="TextBox 3">
            <a:extLst>
              <a:ext uri="{FF2B5EF4-FFF2-40B4-BE49-F238E27FC236}">
                <a16:creationId xmlns:a16="http://schemas.microsoft.com/office/drawing/2014/main" id="{511E3DC2-F44F-EA50-8401-10D88525CAB0}"/>
              </a:ext>
            </a:extLst>
          </p:cNvPr>
          <p:cNvSpPr txBox="1"/>
          <p:nvPr/>
        </p:nvSpPr>
        <p:spPr>
          <a:xfrm>
            <a:off x="533400" y="1415657"/>
            <a:ext cx="2286000" cy="2677656"/>
          </a:xfrm>
          <a:prstGeom prst="rect">
            <a:avLst/>
          </a:prstGeom>
          <a:noFill/>
        </p:spPr>
        <p:txBody>
          <a:bodyPr wrap="square" rtlCol="0">
            <a:spAutoFit/>
          </a:bodyPr>
          <a:lstStyle/>
          <a:p>
            <a:r>
              <a:rPr lang="en-US" sz="1400" dirty="0"/>
              <a:t>Regression yielded promising results in capturing complex nonlinear patterns within the data.</a:t>
            </a:r>
          </a:p>
          <a:p>
            <a:endParaRPr lang="en-US" sz="1400" dirty="0"/>
          </a:p>
          <a:p>
            <a:r>
              <a:rPr lang="en-US" sz="1400" dirty="0"/>
              <a:t>The visualized data clearly distinguished squatting cycles.</a:t>
            </a:r>
          </a:p>
          <a:p>
            <a:endParaRPr lang="en-US" sz="1400" dirty="0"/>
          </a:p>
          <a:p>
            <a:r>
              <a:rPr lang="en-US" sz="1400" dirty="0"/>
              <a:t>Random Forest did not perform well, likely due to its need for a larger dataset.</a:t>
            </a:r>
          </a:p>
        </p:txBody>
      </p:sp>
      <p:sp>
        <p:nvSpPr>
          <p:cNvPr id="5" name="TextBox 4">
            <a:extLst>
              <a:ext uri="{FF2B5EF4-FFF2-40B4-BE49-F238E27FC236}">
                <a16:creationId xmlns:a16="http://schemas.microsoft.com/office/drawing/2014/main" id="{C120BE61-6B3C-57FB-C8E9-6A599E025F5D}"/>
              </a:ext>
            </a:extLst>
          </p:cNvPr>
          <p:cNvSpPr txBox="1"/>
          <p:nvPr/>
        </p:nvSpPr>
        <p:spPr>
          <a:xfrm>
            <a:off x="4343400" y="4219074"/>
            <a:ext cx="3505200" cy="307777"/>
          </a:xfrm>
          <a:prstGeom prst="rect">
            <a:avLst/>
          </a:prstGeom>
          <a:noFill/>
        </p:spPr>
        <p:txBody>
          <a:bodyPr wrap="square" rtlCol="0">
            <a:spAutoFit/>
          </a:bodyPr>
          <a:lstStyle/>
          <a:p>
            <a:r>
              <a:rPr lang="en-US" sz="1400" dirty="0"/>
              <a:t>Regression outputs for squatting experiment</a:t>
            </a:r>
          </a:p>
        </p:txBody>
      </p:sp>
    </p:spTree>
    <p:extLst>
      <p:ext uri="{BB962C8B-B14F-4D97-AF65-F5344CB8AC3E}">
        <p14:creationId xmlns:p14="http://schemas.microsoft.com/office/powerpoint/2010/main" val="1120459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600835" cy="360680"/>
          </a:xfrm>
          <a:prstGeom prst="rect">
            <a:avLst/>
          </a:prstGeom>
        </p:spPr>
        <p:txBody>
          <a:bodyPr vert="horz" wrap="square" lIns="0" tIns="12700" rIns="0" bIns="0" rtlCol="0">
            <a:spAutoFit/>
          </a:bodyPr>
          <a:lstStyle/>
          <a:p>
            <a:pPr marL="12700">
              <a:lnSpc>
                <a:spcPct val="100000"/>
              </a:lnSpc>
              <a:spcBef>
                <a:spcPts val="100"/>
              </a:spcBef>
            </a:pPr>
            <a:r>
              <a:rPr sz="2200" spc="-5" dirty="0"/>
              <a:t>Introduction</a:t>
            </a:r>
            <a:endParaRPr sz="2200" dirty="0"/>
          </a:p>
        </p:txBody>
      </p:sp>
      <p:sp>
        <p:nvSpPr>
          <p:cNvPr id="3" name="object 3"/>
          <p:cNvSpPr txBox="1"/>
          <p:nvPr/>
        </p:nvSpPr>
        <p:spPr>
          <a:xfrm>
            <a:off x="853441" y="1336991"/>
            <a:ext cx="4781550" cy="2428240"/>
          </a:xfrm>
          <a:prstGeom prst="rect">
            <a:avLst/>
          </a:prstGeom>
        </p:spPr>
        <p:txBody>
          <a:bodyPr vert="horz" wrap="square" lIns="0" tIns="54610" rIns="0" bIns="0" rtlCol="0">
            <a:spAutoFit/>
          </a:bodyPr>
          <a:lstStyle/>
          <a:p>
            <a:pPr marL="299085" indent="-286385">
              <a:lnSpc>
                <a:spcPct val="100000"/>
              </a:lnSpc>
              <a:spcBef>
                <a:spcPts val="430"/>
              </a:spcBef>
              <a:buFont typeface="Arial MT"/>
              <a:buChar char="•"/>
              <a:tabLst>
                <a:tab pos="298450" algn="l"/>
                <a:tab pos="299085" algn="l"/>
              </a:tabLst>
            </a:pPr>
            <a:r>
              <a:rPr sz="1300" spc="-10" dirty="0">
                <a:latin typeface="Calibri"/>
                <a:cs typeface="Calibri"/>
              </a:rPr>
              <a:t>What </a:t>
            </a:r>
            <a:r>
              <a:rPr sz="1300" spc="-5" dirty="0">
                <a:latin typeface="Calibri"/>
                <a:cs typeface="Calibri"/>
              </a:rPr>
              <a:t>is </a:t>
            </a:r>
            <a:r>
              <a:rPr sz="1300" spc="-10" dirty="0">
                <a:solidFill>
                  <a:srgbClr val="4472C4"/>
                </a:solidFill>
                <a:latin typeface="Calibri"/>
                <a:cs typeface="Calibri"/>
              </a:rPr>
              <a:t>Ground Reaction</a:t>
            </a:r>
            <a:r>
              <a:rPr sz="1300" spc="-5" dirty="0">
                <a:solidFill>
                  <a:srgbClr val="4472C4"/>
                </a:solidFill>
                <a:latin typeface="Calibri"/>
                <a:cs typeface="Calibri"/>
              </a:rPr>
              <a:t> </a:t>
            </a:r>
            <a:r>
              <a:rPr sz="1300" spc="-10" dirty="0">
                <a:solidFill>
                  <a:srgbClr val="4472C4"/>
                </a:solidFill>
                <a:latin typeface="Calibri"/>
                <a:cs typeface="Calibri"/>
              </a:rPr>
              <a:t>Force</a:t>
            </a:r>
            <a:r>
              <a:rPr sz="1300" spc="-10" dirty="0">
                <a:latin typeface="Calibri"/>
                <a:cs typeface="Calibri"/>
              </a:rPr>
              <a:t>?</a:t>
            </a:r>
            <a:endParaRPr sz="1300" dirty="0">
              <a:latin typeface="Calibri"/>
              <a:cs typeface="Calibri"/>
            </a:endParaRPr>
          </a:p>
          <a:p>
            <a:pPr marL="298450">
              <a:lnSpc>
                <a:spcPct val="100000"/>
              </a:lnSpc>
              <a:spcBef>
                <a:spcPts val="334"/>
              </a:spcBef>
            </a:pPr>
            <a:r>
              <a:rPr sz="1300" spc="-5" dirty="0">
                <a:latin typeface="Calibri"/>
                <a:cs typeface="Calibri"/>
              </a:rPr>
              <a:t>GRF is the </a:t>
            </a:r>
            <a:r>
              <a:rPr sz="1300" spc="-15" dirty="0">
                <a:latin typeface="Calibri"/>
                <a:cs typeface="Calibri"/>
              </a:rPr>
              <a:t>force</a:t>
            </a:r>
            <a:r>
              <a:rPr sz="1300" spc="-5" dirty="0">
                <a:latin typeface="Calibri"/>
                <a:cs typeface="Calibri"/>
              </a:rPr>
              <a:t> </a:t>
            </a:r>
            <a:r>
              <a:rPr sz="1300" spc="-15" dirty="0">
                <a:latin typeface="Calibri"/>
                <a:cs typeface="Calibri"/>
              </a:rPr>
              <a:t>exerted</a:t>
            </a:r>
            <a:r>
              <a:rPr sz="1300" spc="-5" dirty="0">
                <a:latin typeface="Calibri"/>
                <a:cs typeface="Calibri"/>
              </a:rPr>
              <a:t> by the </a:t>
            </a:r>
            <a:r>
              <a:rPr sz="1300" spc="-10" dirty="0">
                <a:latin typeface="Calibri"/>
                <a:cs typeface="Calibri"/>
              </a:rPr>
              <a:t>ground</a:t>
            </a:r>
            <a:r>
              <a:rPr sz="1300" spc="-5" dirty="0">
                <a:latin typeface="Calibri"/>
                <a:cs typeface="Calibri"/>
              </a:rPr>
              <a:t> on </a:t>
            </a:r>
            <a:r>
              <a:rPr sz="1300" dirty="0">
                <a:latin typeface="Calibri"/>
                <a:cs typeface="Calibri"/>
              </a:rPr>
              <a:t>a</a:t>
            </a:r>
            <a:r>
              <a:rPr sz="1300" spc="-5" dirty="0">
                <a:latin typeface="Calibri"/>
                <a:cs typeface="Calibri"/>
              </a:rPr>
              <a:t> body in </a:t>
            </a:r>
            <a:r>
              <a:rPr sz="1300" spc="-10" dirty="0">
                <a:latin typeface="Calibri"/>
                <a:cs typeface="Calibri"/>
              </a:rPr>
              <a:t>contact</a:t>
            </a:r>
            <a:r>
              <a:rPr sz="1300" spc="-5" dirty="0">
                <a:latin typeface="Calibri"/>
                <a:cs typeface="Calibri"/>
              </a:rPr>
              <a:t> with it.</a:t>
            </a:r>
            <a:endParaRPr sz="1300" dirty="0">
              <a:latin typeface="Calibri"/>
              <a:cs typeface="Calibri"/>
            </a:endParaRPr>
          </a:p>
          <a:p>
            <a:pPr>
              <a:lnSpc>
                <a:spcPct val="100000"/>
              </a:lnSpc>
              <a:spcBef>
                <a:spcPts val="25"/>
              </a:spcBef>
            </a:pPr>
            <a:endParaRPr sz="1800" dirty="0">
              <a:latin typeface="Calibri"/>
              <a:cs typeface="Calibri"/>
            </a:endParaRPr>
          </a:p>
          <a:p>
            <a:pPr marL="335915" indent="-323850">
              <a:lnSpc>
                <a:spcPct val="100000"/>
              </a:lnSpc>
              <a:buFont typeface="Arial MT"/>
              <a:buChar char="•"/>
              <a:tabLst>
                <a:tab pos="335915" algn="l"/>
                <a:tab pos="336550" algn="l"/>
              </a:tabLst>
            </a:pPr>
            <a:r>
              <a:rPr sz="1300" spc="-10" dirty="0">
                <a:latin typeface="Calibri"/>
                <a:cs typeface="Calibri"/>
              </a:rPr>
              <a:t>Why</a:t>
            </a:r>
            <a:r>
              <a:rPr sz="1300" spc="-15" dirty="0">
                <a:latin typeface="Calibri"/>
                <a:cs typeface="Calibri"/>
              </a:rPr>
              <a:t> </a:t>
            </a:r>
            <a:r>
              <a:rPr sz="1300" spc="-5" dirty="0">
                <a:latin typeface="Calibri"/>
                <a:cs typeface="Calibri"/>
              </a:rPr>
              <a:t>do</a:t>
            </a:r>
            <a:r>
              <a:rPr sz="1300" spc="-10" dirty="0">
                <a:latin typeface="Calibri"/>
                <a:cs typeface="Calibri"/>
              </a:rPr>
              <a:t> we </a:t>
            </a:r>
            <a:r>
              <a:rPr sz="1300" spc="-5" dirty="0">
                <a:latin typeface="Calibri"/>
                <a:cs typeface="Calibri"/>
              </a:rPr>
              <a:t>need</a:t>
            </a:r>
            <a:r>
              <a:rPr sz="1300" spc="-10" dirty="0">
                <a:latin typeface="Calibri"/>
                <a:cs typeface="Calibri"/>
              </a:rPr>
              <a:t> to</a:t>
            </a:r>
            <a:r>
              <a:rPr sz="1300" dirty="0">
                <a:latin typeface="Calibri"/>
                <a:cs typeface="Calibri"/>
              </a:rPr>
              <a:t> </a:t>
            </a:r>
            <a:r>
              <a:rPr sz="1300" spc="-10" dirty="0">
                <a:solidFill>
                  <a:srgbClr val="4472C4"/>
                </a:solidFill>
                <a:latin typeface="Calibri"/>
                <a:cs typeface="Calibri"/>
              </a:rPr>
              <a:t>monitor</a:t>
            </a:r>
            <a:r>
              <a:rPr sz="1300" spc="-5" dirty="0">
                <a:solidFill>
                  <a:srgbClr val="4472C4"/>
                </a:solidFill>
                <a:latin typeface="Calibri"/>
                <a:cs typeface="Calibri"/>
              </a:rPr>
              <a:t> </a:t>
            </a:r>
            <a:r>
              <a:rPr sz="1300" spc="-5" dirty="0">
                <a:latin typeface="Calibri"/>
                <a:cs typeface="Calibri"/>
              </a:rPr>
              <a:t>GRF</a:t>
            </a:r>
            <a:r>
              <a:rPr sz="1300" spc="-10" dirty="0">
                <a:latin typeface="Calibri"/>
                <a:cs typeface="Calibri"/>
              </a:rPr>
              <a:t> </a:t>
            </a:r>
            <a:r>
              <a:rPr sz="1300" dirty="0">
                <a:latin typeface="Calibri"/>
                <a:cs typeface="Calibri"/>
              </a:rPr>
              <a:t>?</a:t>
            </a:r>
          </a:p>
          <a:p>
            <a:pPr marL="386715" lvl="1" indent="-88900">
              <a:lnSpc>
                <a:spcPct val="100000"/>
              </a:lnSpc>
              <a:spcBef>
                <a:spcPts val="330"/>
              </a:spcBef>
              <a:buChar char="-"/>
              <a:tabLst>
                <a:tab pos="387350" algn="l"/>
              </a:tabLst>
            </a:pPr>
            <a:r>
              <a:rPr sz="1300" spc="-10" dirty="0">
                <a:latin typeface="Calibri"/>
                <a:cs typeface="Calibri"/>
              </a:rPr>
              <a:t>Insights into </a:t>
            </a:r>
            <a:r>
              <a:rPr sz="1300" spc="-5" dirty="0">
                <a:latin typeface="Calibri"/>
                <a:cs typeface="Calibri"/>
              </a:rPr>
              <a:t>biomechanics</a:t>
            </a:r>
            <a:r>
              <a:rPr sz="1300" spc="-10" dirty="0">
                <a:latin typeface="Calibri"/>
                <a:cs typeface="Calibri"/>
              </a:rPr>
              <a:t> </a:t>
            </a:r>
            <a:r>
              <a:rPr sz="1300" spc="-5" dirty="0">
                <a:latin typeface="Calibri"/>
                <a:cs typeface="Calibri"/>
              </a:rPr>
              <a:t>of</a:t>
            </a:r>
            <a:r>
              <a:rPr sz="1300" spc="-10" dirty="0">
                <a:latin typeface="Calibri"/>
                <a:cs typeface="Calibri"/>
              </a:rPr>
              <a:t> </a:t>
            </a:r>
            <a:r>
              <a:rPr sz="1300" spc="-5" dirty="0">
                <a:latin typeface="Calibri"/>
                <a:cs typeface="Calibri"/>
              </a:rPr>
              <a:t>Human </a:t>
            </a:r>
            <a:r>
              <a:rPr sz="1300" spc="-10" dirty="0">
                <a:latin typeface="Calibri"/>
                <a:cs typeface="Calibri"/>
              </a:rPr>
              <a:t>Movement</a:t>
            </a:r>
            <a:endParaRPr sz="1300" dirty="0">
              <a:latin typeface="Calibri"/>
              <a:cs typeface="Calibri"/>
            </a:endParaRPr>
          </a:p>
          <a:p>
            <a:pPr marL="298450">
              <a:lnSpc>
                <a:spcPct val="100000"/>
              </a:lnSpc>
              <a:spcBef>
                <a:spcPts val="334"/>
              </a:spcBef>
            </a:pPr>
            <a:r>
              <a:rPr sz="1300" spc="-5" dirty="0">
                <a:latin typeface="Calibri"/>
                <a:cs typeface="Calibri"/>
              </a:rPr>
              <a:t>(Gait</a:t>
            </a:r>
            <a:r>
              <a:rPr sz="1300" dirty="0">
                <a:latin typeface="Calibri"/>
                <a:cs typeface="Calibri"/>
              </a:rPr>
              <a:t> </a:t>
            </a:r>
            <a:r>
              <a:rPr sz="1300" spc="-10" dirty="0">
                <a:latin typeface="Calibri"/>
                <a:cs typeface="Calibri"/>
              </a:rPr>
              <a:t>Analysis,</a:t>
            </a:r>
            <a:r>
              <a:rPr sz="1300" dirty="0">
                <a:latin typeface="Calibri"/>
                <a:cs typeface="Calibri"/>
              </a:rPr>
              <a:t> </a:t>
            </a:r>
            <a:r>
              <a:rPr sz="1300" spc="-5" dirty="0">
                <a:latin typeface="Calibri"/>
                <a:cs typeface="Calibri"/>
              </a:rPr>
              <a:t>Balance</a:t>
            </a:r>
            <a:r>
              <a:rPr sz="1300" spc="5" dirty="0">
                <a:latin typeface="Calibri"/>
                <a:cs typeface="Calibri"/>
              </a:rPr>
              <a:t> </a:t>
            </a:r>
            <a:r>
              <a:rPr sz="1300" spc="-10" dirty="0">
                <a:latin typeface="Calibri"/>
                <a:cs typeface="Calibri"/>
              </a:rPr>
              <a:t>Control,</a:t>
            </a:r>
            <a:r>
              <a:rPr sz="1300" dirty="0">
                <a:latin typeface="Calibri"/>
                <a:cs typeface="Calibri"/>
              </a:rPr>
              <a:t> </a:t>
            </a:r>
            <a:r>
              <a:rPr sz="1300" spc="-10" dirty="0">
                <a:latin typeface="Calibri"/>
                <a:cs typeface="Calibri"/>
              </a:rPr>
              <a:t>Force/Load</a:t>
            </a:r>
            <a:r>
              <a:rPr sz="1300" dirty="0">
                <a:latin typeface="Calibri"/>
                <a:cs typeface="Calibri"/>
              </a:rPr>
              <a:t> </a:t>
            </a:r>
            <a:r>
              <a:rPr sz="1300" spc="-10" dirty="0">
                <a:latin typeface="Calibri"/>
                <a:cs typeface="Calibri"/>
              </a:rPr>
              <a:t>Distribution)</a:t>
            </a:r>
            <a:endParaRPr sz="1300" dirty="0">
              <a:latin typeface="Calibri"/>
              <a:cs typeface="Calibri"/>
            </a:endParaRPr>
          </a:p>
          <a:p>
            <a:pPr marL="298450" marR="342900" lvl="1">
              <a:lnSpc>
                <a:spcPct val="121300"/>
              </a:lnSpc>
              <a:buChar char="-"/>
              <a:tabLst>
                <a:tab pos="387350" algn="l"/>
              </a:tabLst>
            </a:pPr>
            <a:r>
              <a:rPr sz="1300" spc="-10" dirty="0">
                <a:latin typeface="Calibri"/>
                <a:cs typeface="Calibri"/>
              </a:rPr>
              <a:t>Assessment</a:t>
            </a:r>
            <a:r>
              <a:rPr sz="1300" spc="-5" dirty="0">
                <a:latin typeface="Calibri"/>
                <a:cs typeface="Calibri"/>
              </a:rPr>
              <a:t> </a:t>
            </a:r>
            <a:r>
              <a:rPr sz="1300" dirty="0">
                <a:latin typeface="Calibri"/>
                <a:cs typeface="Calibri"/>
              </a:rPr>
              <a:t>&amp; </a:t>
            </a:r>
            <a:r>
              <a:rPr sz="1300" spc="-10" dirty="0">
                <a:latin typeface="Calibri"/>
                <a:cs typeface="Calibri"/>
              </a:rPr>
              <a:t>Identification</a:t>
            </a:r>
            <a:r>
              <a:rPr sz="1300" dirty="0">
                <a:latin typeface="Calibri"/>
                <a:cs typeface="Calibri"/>
              </a:rPr>
              <a:t> </a:t>
            </a:r>
            <a:r>
              <a:rPr sz="1300" spc="-5" dirty="0">
                <a:latin typeface="Calibri"/>
                <a:cs typeface="Calibri"/>
              </a:rPr>
              <a:t>of</a:t>
            </a:r>
            <a:r>
              <a:rPr sz="1300" dirty="0">
                <a:latin typeface="Calibri"/>
                <a:cs typeface="Calibri"/>
              </a:rPr>
              <a:t> abnormalities &amp; </a:t>
            </a:r>
            <a:r>
              <a:rPr sz="1300" spc="-10" dirty="0">
                <a:latin typeface="Calibri"/>
                <a:cs typeface="Calibri"/>
              </a:rPr>
              <a:t>asymmetries </a:t>
            </a:r>
            <a:r>
              <a:rPr sz="1300" spc="-280" dirty="0">
                <a:latin typeface="Calibri"/>
                <a:cs typeface="Calibri"/>
              </a:rPr>
              <a:t> </a:t>
            </a:r>
            <a:r>
              <a:rPr sz="1300" dirty="0">
                <a:latin typeface="Calibri"/>
                <a:cs typeface="Calibri"/>
              </a:rPr>
              <a:t>(</a:t>
            </a:r>
            <a:r>
              <a:rPr sz="1300" spc="-10" dirty="0">
                <a:latin typeface="Calibri"/>
                <a:cs typeface="Calibri"/>
              </a:rPr>
              <a:t> joint</a:t>
            </a:r>
            <a:r>
              <a:rPr sz="1300" spc="-5" dirty="0">
                <a:latin typeface="Calibri"/>
                <a:cs typeface="Calibri"/>
              </a:rPr>
              <a:t> loadings, </a:t>
            </a:r>
            <a:r>
              <a:rPr sz="1300" spc="-10" dirty="0">
                <a:latin typeface="Calibri"/>
                <a:cs typeface="Calibri"/>
              </a:rPr>
              <a:t>altered</a:t>
            </a:r>
            <a:r>
              <a:rPr sz="1300" spc="-5" dirty="0">
                <a:latin typeface="Calibri"/>
                <a:cs typeface="Calibri"/>
              </a:rPr>
              <a:t> </a:t>
            </a:r>
            <a:r>
              <a:rPr sz="1300" spc="-15" dirty="0">
                <a:latin typeface="Calibri"/>
                <a:cs typeface="Calibri"/>
              </a:rPr>
              <a:t>force</a:t>
            </a:r>
            <a:r>
              <a:rPr sz="1300" spc="-5" dirty="0">
                <a:latin typeface="Calibri"/>
                <a:cs typeface="Calibri"/>
              </a:rPr>
              <a:t> </a:t>
            </a:r>
            <a:r>
              <a:rPr sz="1300" spc="-10" dirty="0">
                <a:latin typeface="Calibri"/>
                <a:cs typeface="Calibri"/>
              </a:rPr>
              <a:t>patterns</a:t>
            </a:r>
            <a:r>
              <a:rPr sz="1300" spc="-5" dirty="0">
                <a:latin typeface="Calibri"/>
                <a:cs typeface="Calibri"/>
              </a:rPr>
              <a:t> </a:t>
            </a:r>
            <a:r>
              <a:rPr sz="1300" spc="-10" dirty="0">
                <a:latin typeface="Calibri"/>
                <a:cs typeface="Calibri"/>
              </a:rPr>
              <a:t>etc)</a:t>
            </a:r>
            <a:endParaRPr sz="1300" dirty="0">
              <a:latin typeface="Calibri"/>
              <a:cs typeface="Calibri"/>
            </a:endParaRPr>
          </a:p>
          <a:p>
            <a:pPr marL="386715" lvl="1" indent="-88900">
              <a:lnSpc>
                <a:spcPct val="100000"/>
              </a:lnSpc>
              <a:spcBef>
                <a:spcPts val="330"/>
              </a:spcBef>
              <a:buChar char="-"/>
              <a:tabLst>
                <a:tab pos="387350" algn="l"/>
              </a:tabLst>
            </a:pPr>
            <a:r>
              <a:rPr sz="1300" spc="-5" dirty="0">
                <a:latin typeface="Calibri"/>
                <a:cs typeface="Calibri"/>
              </a:rPr>
              <a:t>Injury </a:t>
            </a:r>
            <a:r>
              <a:rPr sz="1300" spc="-10" dirty="0">
                <a:latin typeface="Calibri"/>
                <a:cs typeface="Calibri"/>
              </a:rPr>
              <a:t>Prevention,</a:t>
            </a:r>
            <a:r>
              <a:rPr sz="1300" spc="-5" dirty="0">
                <a:latin typeface="Calibri"/>
                <a:cs typeface="Calibri"/>
              </a:rPr>
              <a:t> </a:t>
            </a:r>
            <a:r>
              <a:rPr sz="1300" spc="-10" dirty="0">
                <a:latin typeface="Calibri"/>
                <a:cs typeface="Calibri"/>
              </a:rPr>
              <a:t>Performance</a:t>
            </a:r>
            <a:r>
              <a:rPr sz="1300" spc="-5" dirty="0">
                <a:latin typeface="Calibri"/>
                <a:cs typeface="Calibri"/>
              </a:rPr>
              <a:t> </a:t>
            </a:r>
            <a:r>
              <a:rPr sz="1300" spc="-10" dirty="0">
                <a:latin typeface="Calibri"/>
                <a:cs typeface="Calibri"/>
              </a:rPr>
              <a:t>Optimization,</a:t>
            </a:r>
            <a:r>
              <a:rPr sz="1300" spc="-5" dirty="0">
                <a:latin typeface="Calibri"/>
                <a:cs typeface="Calibri"/>
              </a:rPr>
              <a:t> </a:t>
            </a:r>
            <a:r>
              <a:rPr sz="1300" spc="-10" dirty="0">
                <a:latin typeface="Calibri"/>
                <a:cs typeface="Calibri"/>
              </a:rPr>
              <a:t>Rehabilitation</a:t>
            </a:r>
            <a:endParaRPr sz="1300" dirty="0">
              <a:latin typeface="Calibri"/>
              <a:cs typeface="Calibri"/>
            </a:endParaRPr>
          </a:p>
          <a:p>
            <a:pPr marL="386715" lvl="1" indent="-88900">
              <a:lnSpc>
                <a:spcPct val="100000"/>
              </a:lnSpc>
              <a:spcBef>
                <a:spcPts val="330"/>
              </a:spcBef>
              <a:buChar char="-"/>
              <a:tabLst>
                <a:tab pos="387350" algn="l"/>
              </a:tabLst>
            </a:pPr>
            <a:r>
              <a:rPr sz="1300" spc="-10" dirty="0">
                <a:latin typeface="Calibri"/>
                <a:cs typeface="Calibri"/>
              </a:rPr>
              <a:t>Assistive</a:t>
            </a:r>
            <a:r>
              <a:rPr sz="1300" spc="-20" dirty="0">
                <a:latin typeface="Calibri"/>
                <a:cs typeface="Calibri"/>
              </a:rPr>
              <a:t> </a:t>
            </a:r>
            <a:r>
              <a:rPr sz="1300" spc="-5" dirty="0">
                <a:latin typeface="Calibri"/>
                <a:cs typeface="Calibri"/>
              </a:rPr>
              <a:t>Device</a:t>
            </a:r>
            <a:r>
              <a:rPr sz="1300" spc="-15" dirty="0">
                <a:latin typeface="Calibri"/>
                <a:cs typeface="Calibri"/>
              </a:rPr>
              <a:t> </a:t>
            </a:r>
            <a:r>
              <a:rPr sz="1300" spc="-5" dirty="0">
                <a:latin typeface="Calibri"/>
                <a:cs typeface="Calibri"/>
              </a:rPr>
              <a:t>Design</a:t>
            </a:r>
            <a:r>
              <a:rPr sz="1300" spc="-20" dirty="0">
                <a:latin typeface="Calibri"/>
                <a:cs typeface="Calibri"/>
              </a:rPr>
              <a:t> </a:t>
            </a:r>
            <a:r>
              <a:rPr sz="1300" spc="-10" dirty="0">
                <a:latin typeface="Calibri"/>
                <a:cs typeface="Calibri"/>
              </a:rPr>
              <a:t>Improvement</a:t>
            </a:r>
            <a:endParaRPr sz="1300" dirty="0">
              <a:latin typeface="Calibri"/>
              <a:cs typeface="Calibri"/>
            </a:endParaRPr>
          </a:p>
        </p:txBody>
      </p:sp>
      <p:sp>
        <p:nvSpPr>
          <p:cNvPr id="4" name="object 4"/>
          <p:cNvSpPr txBox="1"/>
          <p:nvPr/>
        </p:nvSpPr>
        <p:spPr>
          <a:xfrm>
            <a:off x="3082925" y="4794488"/>
            <a:ext cx="278447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888888"/>
                </a:solidFill>
                <a:latin typeface="Calibri"/>
                <a:cs typeface="Calibri"/>
              </a:rPr>
              <a:t>[1]</a:t>
            </a:r>
            <a:r>
              <a:rPr sz="800" spc="-10" dirty="0">
                <a:solidFill>
                  <a:srgbClr val="888888"/>
                </a:solidFill>
                <a:latin typeface="Calibri"/>
                <a:cs typeface="Calibri"/>
              </a:rPr>
              <a:t> Bonnefoy-Mazure, </a:t>
            </a:r>
            <a:r>
              <a:rPr sz="800" dirty="0">
                <a:solidFill>
                  <a:srgbClr val="888888"/>
                </a:solidFill>
                <a:latin typeface="Calibri"/>
                <a:cs typeface="Calibri"/>
              </a:rPr>
              <a:t>A.</a:t>
            </a:r>
            <a:r>
              <a:rPr sz="800" spc="-5" dirty="0">
                <a:solidFill>
                  <a:srgbClr val="888888"/>
                </a:solidFill>
                <a:latin typeface="Calibri"/>
                <a:cs typeface="Calibri"/>
              </a:rPr>
              <a:t> </a:t>
            </a:r>
            <a:r>
              <a:rPr sz="800" dirty="0">
                <a:solidFill>
                  <a:srgbClr val="888888"/>
                </a:solidFill>
                <a:latin typeface="Calibri"/>
                <a:cs typeface="Calibri"/>
              </a:rPr>
              <a:t>&amp;</a:t>
            </a:r>
            <a:r>
              <a:rPr sz="800" spc="-10" dirty="0">
                <a:solidFill>
                  <a:srgbClr val="888888"/>
                </a:solidFill>
                <a:latin typeface="Calibri"/>
                <a:cs typeface="Calibri"/>
              </a:rPr>
              <a:t> </a:t>
            </a:r>
            <a:r>
              <a:rPr sz="800" spc="-5" dirty="0">
                <a:solidFill>
                  <a:srgbClr val="888888"/>
                </a:solidFill>
                <a:latin typeface="Calibri"/>
                <a:cs typeface="Calibri"/>
              </a:rPr>
              <a:t>Armand,</a:t>
            </a:r>
            <a:r>
              <a:rPr sz="800" spc="-10" dirty="0">
                <a:solidFill>
                  <a:srgbClr val="888888"/>
                </a:solidFill>
                <a:latin typeface="Calibri"/>
                <a:cs typeface="Calibri"/>
              </a:rPr>
              <a:t> </a:t>
            </a:r>
            <a:r>
              <a:rPr sz="800" spc="-5" dirty="0">
                <a:solidFill>
                  <a:srgbClr val="888888"/>
                </a:solidFill>
                <a:latin typeface="Calibri"/>
                <a:cs typeface="Calibri"/>
              </a:rPr>
              <a:t>Stéphane. (2015).</a:t>
            </a:r>
            <a:r>
              <a:rPr sz="800" spc="-10" dirty="0">
                <a:solidFill>
                  <a:srgbClr val="888888"/>
                </a:solidFill>
                <a:latin typeface="Calibri"/>
                <a:cs typeface="Calibri"/>
              </a:rPr>
              <a:t> </a:t>
            </a:r>
            <a:r>
              <a:rPr sz="800" spc="-5" dirty="0">
                <a:solidFill>
                  <a:srgbClr val="888888"/>
                </a:solidFill>
                <a:latin typeface="Calibri"/>
                <a:cs typeface="Calibri"/>
              </a:rPr>
              <a:t>Normal</a:t>
            </a:r>
            <a:r>
              <a:rPr sz="800" spc="-10" dirty="0">
                <a:solidFill>
                  <a:srgbClr val="888888"/>
                </a:solidFill>
                <a:latin typeface="Calibri"/>
                <a:cs typeface="Calibri"/>
              </a:rPr>
              <a:t> </a:t>
            </a:r>
            <a:r>
              <a:rPr sz="800" spc="-5" dirty="0">
                <a:solidFill>
                  <a:srgbClr val="888888"/>
                </a:solidFill>
                <a:latin typeface="Calibri"/>
                <a:cs typeface="Calibri"/>
              </a:rPr>
              <a:t>gait.</a:t>
            </a:r>
            <a:endParaRPr sz="800" dirty="0">
              <a:latin typeface="Calibri"/>
              <a:cs typeface="Calibri"/>
            </a:endParaRPr>
          </a:p>
        </p:txBody>
      </p:sp>
      <p:pic>
        <p:nvPicPr>
          <p:cNvPr id="5" name="object 5"/>
          <p:cNvPicPr/>
          <p:nvPr/>
        </p:nvPicPr>
        <p:blipFill>
          <a:blip r:embed="rId2" cstate="print"/>
          <a:stretch>
            <a:fillRect/>
          </a:stretch>
        </p:blipFill>
        <p:spPr>
          <a:xfrm>
            <a:off x="6243505" y="1578961"/>
            <a:ext cx="1890528" cy="2020891"/>
          </a:xfrm>
          <a:prstGeom prst="rect">
            <a:avLst/>
          </a:prstGeom>
        </p:spPr>
      </p:pic>
      <p:sp>
        <p:nvSpPr>
          <p:cNvPr id="6" name="object 6"/>
          <p:cNvSpPr txBox="1"/>
          <p:nvPr/>
        </p:nvSpPr>
        <p:spPr>
          <a:xfrm>
            <a:off x="7080250" y="3736535"/>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[1]</a:t>
            </a:r>
            <a:endParaRPr sz="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DC5E-30E7-AF43-4620-CD2EF15ACF4A}"/>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DB1DD4D5-5FDC-5330-A3D5-A75DBB1A0CA3}"/>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3" name="Picture 2">
            <a:extLst>
              <a:ext uri="{FF2B5EF4-FFF2-40B4-BE49-F238E27FC236}">
                <a16:creationId xmlns:a16="http://schemas.microsoft.com/office/drawing/2014/main" id="{2EB7CBC5-42BA-F731-E2EA-8402D5990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027273"/>
            <a:ext cx="5221698" cy="3088954"/>
          </a:xfrm>
          <a:prstGeom prst="rect">
            <a:avLst/>
          </a:prstGeom>
        </p:spPr>
      </p:pic>
      <p:sp>
        <p:nvSpPr>
          <p:cNvPr id="4" name="object 2">
            <a:extLst>
              <a:ext uri="{FF2B5EF4-FFF2-40B4-BE49-F238E27FC236}">
                <a16:creationId xmlns:a16="http://schemas.microsoft.com/office/drawing/2014/main" id="{77A8C951-2B8F-4FD0-F2CF-86C7A9FCCB93}"/>
              </a:ext>
            </a:extLst>
          </p:cNvPr>
          <p:cNvSpPr txBox="1">
            <a:spLocks/>
          </p:cNvSpPr>
          <p:nvPr/>
        </p:nvSpPr>
        <p:spPr>
          <a:xfrm>
            <a:off x="4572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Model Outputs</a:t>
            </a:r>
            <a:endParaRPr lang="en-US" sz="2200" kern="0" dirty="0">
              <a:solidFill>
                <a:sysClr val="windowText" lastClr="000000"/>
              </a:solidFill>
            </a:endParaRPr>
          </a:p>
        </p:txBody>
      </p:sp>
      <p:sp>
        <p:nvSpPr>
          <p:cNvPr id="5" name="TextBox 4">
            <a:extLst>
              <a:ext uri="{FF2B5EF4-FFF2-40B4-BE49-F238E27FC236}">
                <a16:creationId xmlns:a16="http://schemas.microsoft.com/office/drawing/2014/main" id="{BA862A78-DB37-B238-6B3F-3DFB98EA99FC}"/>
              </a:ext>
            </a:extLst>
          </p:cNvPr>
          <p:cNvSpPr txBox="1"/>
          <p:nvPr/>
        </p:nvSpPr>
        <p:spPr>
          <a:xfrm>
            <a:off x="609600" y="1265523"/>
            <a:ext cx="2667000" cy="2677656"/>
          </a:xfrm>
          <a:prstGeom prst="rect">
            <a:avLst/>
          </a:prstGeom>
          <a:noFill/>
        </p:spPr>
        <p:txBody>
          <a:bodyPr wrap="square" rtlCol="0">
            <a:spAutoFit/>
          </a:bodyPr>
          <a:lstStyle/>
          <a:p>
            <a:r>
              <a:rPr lang="en-US" sz="1400" dirty="0"/>
              <a:t>Deep Learning performed well in minimizing the errors, also followed the patterns well. </a:t>
            </a:r>
          </a:p>
          <a:p>
            <a:endParaRPr lang="en-US" sz="1400" dirty="0"/>
          </a:p>
          <a:p>
            <a:r>
              <a:rPr lang="en-US" sz="1400" dirty="0"/>
              <a:t>The final deep learning model was a  3 dense layers with 128, 64, and 32 neurons each. This architecture implemented batch normalization, integrated L2regularization, used </a:t>
            </a:r>
            <a:r>
              <a:rPr lang="en-US" sz="1400" dirty="0" err="1"/>
              <a:t>ReLU</a:t>
            </a:r>
            <a:r>
              <a:rPr lang="en-US" sz="1400" dirty="0"/>
              <a:t> activation functions.</a:t>
            </a:r>
          </a:p>
          <a:p>
            <a:endParaRPr lang="en-US" sz="1400" dirty="0"/>
          </a:p>
        </p:txBody>
      </p:sp>
      <p:sp>
        <p:nvSpPr>
          <p:cNvPr id="11" name="TextBox 10">
            <a:extLst>
              <a:ext uri="{FF2B5EF4-FFF2-40B4-BE49-F238E27FC236}">
                <a16:creationId xmlns:a16="http://schemas.microsoft.com/office/drawing/2014/main" id="{E46E78C4-565C-22B1-9AFF-EDA99FFB240F}"/>
              </a:ext>
            </a:extLst>
          </p:cNvPr>
          <p:cNvSpPr txBox="1"/>
          <p:nvPr/>
        </p:nvSpPr>
        <p:spPr>
          <a:xfrm>
            <a:off x="4724400" y="4173803"/>
            <a:ext cx="3810000" cy="307777"/>
          </a:xfrm>
          <a:prstGeom prst="rect">
            <a:avLst/>
          </a:prstGeom>
          <a:noFill/>
        </p:spPr>
        <p:txBody>
          <a:bodyPr wrap="square" rtlCol="0">
            <a:spAutoFit/>
          </a:bodyPr>
          <a:lstStyle/>
          <a:p>
            <a:r>
              <a:rPr lang="en-US" sz="1400" dirty="0"/>
              <a:t>Deep Learning output for squatting experiment</a:t>
            </a:r>
          </a:p>
        </p:txBody>
      </p:sp>
    </p:spTree>
    <p:extLst>
      <p:ext uri="{BB962C8B-B14F-4D97-AF65-F5344CB8AC3E}">
        <p14:creationId xmlns:p14="http://schemas.microsoft.com/office/powerpoint/2010/main" val="422755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3E0AA-ABCD-E8F4-16AC-53EC29BB4E16}"/>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1E075E63-786C-2DDA-0D8D-55FEE6C8F336}"/>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EC8A312D-BA77-C9E4-6BE6-FE181EA52BF8}"/>
              </a:ext>
            </a:extLst>
          </p:cNvPr>
          <p:cNvSpPr txBox="1">
            <a:spLocks/>
          </p:cNvSpPr>
          <p:nvPr/>
        </p:nvSpPr>
        <p:spPr>
          <a:xfrm>
            <a:off x="381000" y="691168"/>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Model Outputs</a:t>
            </a:r>
            <a:endParaRPr lang="en-US" sz="2200" kern="0" dirty="0">
              <a:solidFill>
                <a:sysClr val="windowText" lastClr="000000"/>
              </a:solidFill>
            </a:endParaRPr>
          </a:p>
        </p:txBody>
      </p:sp>
      <p:pic>
        <p:nvPicPr>
          <p:cNvPr id="6" name="Picture 5">
            <a:extLst>
              <a:ext uri="{FF2B5EF4-FFF2-40B4-BE49-F238E27FC236}">
                <a16:creationId xmlns:a16="http://schemas.microsoft.com/office/drawing/2014/main" id="{E8AA2BE8-0118-747E-7F5F-B49C1EF496EF}"/>
              </a:ext>
            </a:extLst>
          </p:cNvPr>
          <p:cNvPicPr>
            <a:picLocks noChangeAspect="1"/>
          </p:cNvPicPr>
          <p:nvPr/>
        </p:nvPicPr>
        <p:blipFill>
          <a:blip r:embed="rId2"/>
          <a:stretch>
            <a:fillRect/>
          </a:stretch>
        </p:blipFill>
        <p:spPr>
          <a:xfrm>
            <a:off x="609600" y="1866659"/>
            <a:ext cx="6449325" cy="1286054"/>
          </a:xfrm>
          <a:prstGeom prst="rect">
            <a:avLst/>
          </a:prstGeom>
        </p:spPr>
      </p:pic>
      <p:sp>
        <p:nvSpPr>
          <p:cNvPr id="7" name="TextBox 6">
            <a:extLst>
              <a:ext uri="{FF2B5EF4-FFF2-40B4-BE49-F238E27FC236}">
                <a16:creationId xmlns:a16="http://schemas.microsoft.com/office/drawing/2014/main" id="{23235F7B-2C8E-25ED-B79D-999D2C658366}"/>
              </a:ext>
            </a:extLst>
          </p:cNvPr>
          <p:cNvSpPr txBox="1"/>
          <p:nvPr/>
        </p:nvSpPr>
        <p:spPr>
          <a:xfrm>
            <a:off x="381000" y="1278188"/>
            <a:ext cx="3103029" cy="369332"/>
          </a:xfrm>
          <a:prstGeom prst="rect">
            <a:avLst/>
          </a:prstGeom>
          <a:noFill/>
        </p:spPr>
        <p:txBody>
          <a:bodyPr wrap="none" rtlCol="0">
            <a:spAutoFit/>
          </a:bodyPr>
          <a:lstStyle/>
          <a:p>
            <a:r>
              <a:rPr lang="en-US" dirty="0"/>
              <a:t>Regression Performance values</a:t>
            </a:r>
          </a:p>
        </p:txBody>
      </p:sp>
      <p:sp>
        <p:nvSpPr>
          <p:cNvPr id="9" name="TextBox 8">
            <a:extLst>
              <a:ext uri="{FF2B5EF4-FFF2-40B4-BE49-F238E27FC236}">
                <a16:creationId xmlns:a16="http://schemas.microsoft.com/office/drawing/2014/main" id="{CDD9B7A3-460D-CDA4-09B4-EB3BEEB28EBC}"/>
              </a:ext>
            </a:extLst>
          </p:cNvPr>
          <p:cNvSpPr txBox="1"/>
          <p:nvPr/>
        </p:nvSpPr>
        <p:spPr>
          <a:xfrm>
            <a:off x="381000" y="3509938"/>
            <a:ext cx="8258030" cy="369332"/>
          </a:xfrm>
          <a:prstGeom prst="rect">
            <a:avLst/>
          </a:prstGeom>
          <a:noFill/>
        </p:spPr>
        <p:txBody>
          <a:bodyPr wrap="none" rtlCol="0">
            <a:spAutoFit/>
          </a:bodyPr>
          <a:lstStyle/>
          <a:p>
            <a:r>
              <a:rPr lang="en-US" dirty="0"/>
              <a:t>Deep Learning Gave a promising maximum i.e. 91% accuracy on the squatting dataset.</a:t>
            </a:r>
          </a:p>
        </p:txBody>
      </p:sp>
    </p:spTree>
    <p:extLst>
      <p:ext uri="{BB962C8B-B14F-4D97-AF65-F5344CB8AC3E}">
        <p14:creationId xmlns:p14="http://schemas.microsoft.com/office/powerpoint/2010/main" val="810716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5F716-6825-8BFE-3D1A-52D9342A227C}"/>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322C0F5C-5A3A-1D6B-6F4C-6461AFF36BBC}"/>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5AC3CC3C-F9C6-F774-348D-6EA26E620DD2}"/>
              </a:ext>
            </a:extLst>
          </p:cNvPr>
          <p:cNvSpPr txBox="1">
            <a:spLocks/>
          </p:cNvSpPr>
          <p:nvPr/>
        </p:nvSpPr>
        <p:spPr>
          <a:xfrm>
            <a:off x="4572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Second Shoe development</a:t>
            </a:r>
            <a:endParaRPr lang="en-US" sz="2200" kern="0" dirty="0">
              <a:solidFill>
                <a:sysClr val="windowText" lastClr="000000"/>
              </a:solidFill>
            </a:endParaRPr>
          </a:p>
        </p:txBody>
      </p:sp>
      <p:pic>
        <p:nvPicPr>
          <p:cNvPr id="6" name="Picture 5">
            <a:extLst>
              <a:ext uri="{FF2B5EF4-FFF2-40B4-BE49-F238E27FC236}">
                <a16:creationId xmlns:a16="http://schemas.microsoft.com/office/drawing/2014/main" id="{1452279F-4579-2852-086C-3E7BF4BA27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885950"/>
            <a:ext cx="4876800" cy="1591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4D5C3CD7-0987-E178-E7F0-4F93FF8453F2}"/>
              </a:ext>
            </a:extLst>
          </p:cNvPr>
          <p:cNvSpPr txBox="1"/>
          <p:nvPr/>
        </p:nvSpPr>
        <p:spPr>
          <a:xfrm>
            <a:off x="609600" y="1265523"/>
            <a:ext cx="2667000" cy="2893100"/>
          </a:xfrm>
          <a:prstGeom prst="rect">
            <a:avLst/>
          </a:prstGeom>
          <a:noFill/>
        </p:spPr>
        <p:txBody>
          <a:bodyPr wrap="square" rtlCol="0">
            <a:spAutoFit/>
          </a:bodyPr>
          <a:lstStyle/>
          <a:p>
            <a:r>
              <a:rPr lang="en-US" sz="1400" dirty="0"/>
              <a:t>After successful trials on one shoe, development of another shoe started with same symmetric design making sure that both the pressure pads and pressure sensor values are same, and if they are not, what is the constant factor in their readings. </a:t>
            </a:r>
          </a:p>
          <a:p>
            <a:endParaRPr lang="en-US" sz="1400" dirty="0"/>
          </a:p>
          <a:p>
            <a:r>
              <a:rPr lang="en-US" sz="1400" dirty="0"/>
              <a:t>Both readings should be same because the model trained on one shoe should work for both shoe.</a:t>
            </a:r>
          </a:p>
          <a:p>
            <a:endParaRPr lang="en-US" sz="1400" dirty="0"/>
          </a:p>
        </p:txBody>
      </p:sp>
    </p:spTree>
    <p:extLst>
      <p:ext uri="{BB962C8B-B14F-4D97-AF65-F5344CB8AC3E}">
        <p14:creationId xmlns:p14="http://schemas.microsoft.com/office/powerpoint/2010/main" val="3250299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2C7F-18CF-70A2-A8C3-F427ED307543}"/>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4824BF82-DE01-8683-F87F-E9E83FE3AE9E}"/>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BFED8290-F519-98AF-3EFA-3FF3B43D6041}"/>
              </a:ext>
            </a:extLst>
          </p:cNvPr>
          <p:cNvSpPr txBox="1">
            <a:spLocks/>
          </p:cNvSpPr>
          <p:nvPr/>
        </p:nvSpPr>
        <p:spPr>
          <a:xfrm>
            <a:off x="4572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Data recording Synchronization</a:t>
            </a:r>
            <a:endParaRPr lang="en-US" sz="2200" kern="0" dirty="0">
              <a:solidFill>
                <a:sysClr val="windowText" lastClr="000000"/>
              </a:solidFill>
            </a:endParaRPr>
          </a:p>
        </p:txBody>
      </p:sp>
      <p:pic>
        <p:nvPicPr>
          <p:cNvPr id="8" name="Picture 7">
            <a:extLst>
              <a:ext uri="{FF2B5EF4-FFF2-40B4-BE49-F238E27FC236}">
                <a16:creationId xmlns:a16="http://schemas.microsoft.com/office/drawing/2014/main" id="{A177EF03-43A1-EE09-4E7A-E157C2207C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918639"/>
            <a:ext cx="2981057" cy="2948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F22D0CC8-36D1-FAD0-76B9-EC07996F421F}"/>
              </a:ext>
            </a:extLst>
          </p:cNvPr>
          <p:cNvSpPr txBox="1"/>
          <p:nvPr/>
        </p:nvSpPr>
        <p:spPr>
          <a:xfrm>
            <a:off x="533400" y="1200150"/>
            <a:ext cx="2667000" cy="1815882"/>
          </a:xfrm>
          <a:prstGeom prst="rect">
            <a:avLst/>
          </a:prstGeom>
          <a:noFill/>
        </p:spPr>
        <p:txBody>
          <a:bodyPr wrap="square" rtlCol="0">
            <a:spAutoFit/>
          </a:bodyPr>
          <a:lstStyle/>
          <a:p>
            <a:r>
              <a:rPr lang="en-US" sz="1400" dirty="0"/>
              <a:t>We used a trigger signal connected to both shoes via a Y-connector, generating a high pulse to initiate recording simultaneously. This ensured synchronized data collection, allowing us to use timestamps for precise data processing.</a:t>
            </a:r>
          </a:p>
        </p:txBody>
      </p:sp>
      <p:cxnSp>
        <p:nvCxnSpPr>
          <p:cNvPr id="12" name="Straight Arrow Connector 11">
            <a:extLst>
              <a:ext uri="{FF2B5EF4-FFF2-40B4-BE49-F238E27FC236}">
                <a16:creationId xmlns:a16="http://schemas.microsoft.com/office/drawing/2014/main" id="{A36D7A78-B656-2FF8-29E7-0CDF7EE9BFA4}"/>
              </a:ext>
            </a:extLst>
          </p:cNvPr>
          <p:cNvCxnSpPr>
            <a:cxnSpLocks/>
          </p:cNvCxnSpPr>
          <p:nvPr/>
        </p:nvCxnSpPr>
        <p:spPr>
          <a:xfrm>
            <a:off x="5105400" y="3638550"/>
            <a:ext cx="1600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C5B2C5D4-D762-658A-5E8E-7E96C6E0CE62}"/>
              </a:ext>
            </a:extLst>
          </p:cNvPr>
          <p:cNvSpPr txBox="1"/>
          <p:nvPr/>
        </p:nvSpPr>
        <p:spPr>
          <a:xfrm>
            <a:off x="3434947" y="3387592"/>
            <a:ext cx="1822853" cy="646331"/>
          </a:xfrm>
          <a:prstGeom prst="rect">
            <a:avLst/>
          </a:prstGeom>
          <a:noFill/>
        </p:spPr>
        <p:txBody>
          <a:bodyPr wrap="square" rtlCol="0">
            <a:spAutoFit/>
          </a:bodyPr>
          <a:lstStyle/>
          <a:p>
            <a:r>
              <a:rPr lang="en-US" dirty="0"/>
              <a:t>Trigger signal from force plates</a:t>
            </a:r>
          </a:p>
        </p:txBody>
      </p:sp>
    </p:spTree>
    <p:extLst>
      <p:ext uri="{BB962C8B-B14F-4D97-AF65-F5344CB8AC3E}">
        <p14:creationId xmlns:p14="http://schemas.microsoft.com/office/powerpoint/2010/main" val="2805871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AECFA-DB4A-8706-14AE-AE4220804C95}"/>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CE947E9B-0576-B21C-7D54-2A1C526C89A7}"/>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950EE775-DBD8-B434-CBDD-2E5722EC6CA5}"/>
              </a:ext>
            </a:extLst>
          </p:cNvPr>
          <p:cNvSpPr txBox="1">
            <a:spLocks/>
          </p:cNvSpPr>
          <p:nvPr/>
        </p:nvSpPr>
        <p:spPr>
          <a:xfrm>
            <a:off x="5334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Next Steps</a:t>
            </a:r>
            <a:endParaRPr lang="en-US" sz="2200" kern="0" dirty="0">
              <a:solidFill>
                <a:sysClr val="windowText" lastClr="000000"/>
              </a:solidFill>
            </a:endParaRPr>
          </a:p>
        </p:txBody>
      </p:sp>
      <p:sp>
        <p:nvSpPr>
          <p:cNvPr id="2" name="TextBox 1">
            <a:extLst>
              <a:ext uri="{FF2B5EF4-FFF2-40B4-BE49-F238E27FC236}">
                <a16:creationId xmlns:a16="http://schemas.microsoft.com/office/drawing/2014/main" id="{37BB35D7-558F-0B87-8129-176B2D4EF451}"/>
              </a:ext>
            </a:extLst>
          </p:cNvPr>
          <p:cNvSpPr txBox="1"/>
          <p:nvPr/>
        </p:nvSpPr>
        <p:spPr>
          <a:xfrm>
            <a:off x="762000" y="1504950"/>
            <a:ext cx="7816179" cy="1754326"/>
          </a:xfrm>
          <a:prstGeom prst="rect">
            <a:avLst/>
          </a:prstGeom>
          <a:noFill/>
        </p:spPr>
        <p:txBody>
          <a:bodyPr wrap="none" rtlCol="0">
            <a:spAutoFit/>
          </a:bodyPr>
          <a:lstStyle/>
          <a:p>
            <a:pPr marL="285750" indent="-285750">
              <a:buFont typeface="Arial" panose="020B0604020202020204" pitchFamily="34" charset="0"/>
              <a:buChar char="•"/>
            </a:pPr>
            <a:r>
              <a:rPr lang="en-US" dirty="0"/>
              <a:t>Collecting data for multiple activity protocol</a:t>
            </a:r>
          </a:p>
          <a:p>
            <a:r>
              <a:rPr lang="en-US" dirty="0"/>
              <a:t>      (1 min standing, 1 min sitting, 1 min sit-to-stand, 1 min squatting)</a:t>
            </a:r>
          </a:p>
          <a:p>
            <a:endParaRPr lang="en-US" dirty="0"/>
          </a:p>
          <a:p>
            <a:pPr marL="285750" indent="-285750">
              <a:buFont typeface="Arial" panose="020B0604020202020204" pitchFamily="34" charset="0"/>
              <a:buChar char="•"/>
            </a:pPr>
            <a:r>
              <a:rPr lang="en-US" dirty="0"/>
              <a:t>Deploying Regression models directly on hardware to test real time processing.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3A4B481-C6D6-F126-1EE8-C462654A9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06521" y="3296301"/>
            <a:ext cx="1520502" cy="436113"/>
          </a:xfrm>
          <a:prstGeom prst="rect">
            <a:avLst/>
          </a:prstGeom>
        </p:spPr>
      </p:pic>
      <p:pic>
        <p:nvPicPr>
          <p:cNvPr id="19" name="Picture 18">
            <a:extLst>
              <a:ext uri="{FF2B5EF4-FFF2-40B4-BE49-F238E27FC236}">
                <a16:creationId xmlns:a16="http://schemas.microsoft.com/office/drawing/2014/main" id="{3039A46F-A522-5F86-A05E-953F489DFCFC}"/>
              </a:ext>
            </a:extLst>
          </p:cNvPr>
          <p:cNvPicPr>
            <a:picLocks noChangeAspect="1"/>
          </p:cNvPicPr>
          <p:nvPr/>
        </p:nvPicPr>
        <p:blipFill>
          <a:blip r:embed="rId3"/>
          <a:stretch>
            <a:fillRect/>
          </a:stretch>
        </p:blipFill>
        <p:spPr>
          <a:xfrm>
            <a:off x="2277740" y="3491686"/>
            <a:ext cx="1122581" cy="882378"/>
          </a:xfrm>
          <a:prstGeom prst="rect">
            <a:avLst/>
          </a:prstGeom>
        </p:spPr>
      </p:pic>
      <p:sp>
        <p:nvSpPr>
          <p:cNvPr id="20" name="Arrow: Right 19">
            <a:extLst>
              <a:ext uri="{FF2B5EF4-FFF2-40B4-BE49-F238E27FC236}">
                <a16:creationId xmlns:a16="http://schemas.microsoft.com/office/drawing/2014/main" id="{E49EFC6F-E522-74EE-5712-D4B1F4BF83B2}"/>
              </a:ext>
            </a:extLst>
          </p:cNvPr>
          <p:cNvSpPr/>
          <p:nvPr/>
        </p:nvSpPr>
        <p:spPr>
          <a:xfrm>
            <a:off x="4289089" y="3514357"/>
            <a:ext cx="762000" cy="33035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28D7D3E2-D8A4-D87E-E912-972959C088E1}"/>
              </a:ext>
            </a:extLst>
          </p:cNvPr>
          <p:cNvPicPr>
            <a:picLocks noChangeAspect="1"/>
          </p:cNvPicPr>
          <p:nvPr/>
        </p:nvPicPr>
        <p:blipFill>
          <a:blip r:embed="rId4"/>
          <a:stretch>
            <a:fillRect/>
          </a:stretch>
        </p:blipFill>
        <p:spPr>
          <a:xfrm>
            <a:off x="1756449" y="2794778"/>
            <a:ext cx="2038837" cy="317524"/>
          </a:xfrm>
          <a:prstGeom prst="rect">
            <a:avLst/>
          </a:prstGeom>
        </p:spPr>
      </p:pic>
      <p:sp>
        <p:nvSpPr>
          <p:cNvPr id="25" name="TextBox 24">
            <a:extLst>
              <a:ext uri="{FF2B5EF4-FFF2-40B4-BE49-F238E27FC236}">
                <a16:creationId xmlns:a16="http://schemas.microsoft.com/office/drawing/2014/main" id="{D2130FF6-2D5A-6CBB-1A1E-0073FA359791}"/>
              </a:ext>
            </a:extLst>
          </p:cNvPr>
          <p:cNvSpPr txBox="1"/>
          <p:nvPr/>
        </p:nvSpPr>
        <p:spPr>
          <a:xfrm>
            <a:off x="1893927" y="3117131"/>
            <a:ext cx="1890208" cy="307777"/>
          </a:xfrm>
          <a:prstGeom prst="rect">
            <a:avLst/>
          </a:prstGeom>
          <a:noFill/>
        </p:spPr>
        <p:txBody>
          <a:bodyPr wrap="square" rtlCol="0">
            <a:spAutoFit/>
          </a:bodyPr>
          <a:lstStyle/>
          <a:p>
            <a:r>
              <a:rPr lang="en-US" sz="1400" dirty="0"/>
              <a:t>Regression Parameters</a:t>
            </a:r>
          </a:p>
        </p:txBody>
      </p:sp>
      <p:sp>
        <p:nvSpPr>
          <p:cNvPr id="26" name="TextBox 25">
            <a:extLst>
              <a:ext uri="{FF2B5EF4-FFF2-40B4-BE49-F238E27FC236}">
                <a16:creationId xmlns:a16="http://schemas.microsoft.com/office/drawing/2014/main" id="{AD2E12D5-DAC5-B46A-90F8-99640E1BB929}"/>
              </a:ext>
            </a:extLst>
          </p:cNvPr>
          <p:cNvSpPr txBox="1"/>
          <p:nvPr/>
        </p:nvSpPr>
        <p:spPr>
          <a:xfrm>
            <a:off x="1734147" y="4330765"/>
            <a:ext cx="2130321" cy="307777"/>
          </a:xfrm>
          <a:prstGeom prst="rect">
            <a:avLst/>
          </a:prstGeom>
          <a:noFill/>
        </p:spPr>
        <p:txBody>
          <a:bodyPr wrap="square" rtlCol="0">
            <a:spAutoFit/>
          </a:bodyPr>
          <a:lstStyle/>
          <a:p>
            <a:r>
              <a:rPr lang="en-US" sz="1400" dirty="0"/>
              <a:t>Deep Learning Parameters</a:t>
            </a:r>
          </a:p>
        </p:txBody>
      </p:sp>
      <p:sp>
        <p:nvSpPr>
          <p:cNvPr id="27" name="TextBox 26">
            <a:extLst>
              <a:ext uri="{FF2B5EF4-FFF2-40B4-BE49-F238E27FC236}">
                <a16:creationId xmlns:a16="http://schemas.microsoft.com/office/drawing/2014/main" id="{B931B7E0-D846-6D61-4707-996D5CD8F650}"/>
              </a:ext>
            </a:extLst>
          </p:cNvPr>
          <p:cNvSpPr txBox="1"/>
          <p:nvPr/>
        </p:nvSpPr>
        <p:spPr>
          <a:xfrm>
            <a:off x="5181600" y="4301003"/>
            <a:ext cx="1058724" cy="307777"/>
          </a:xfrm>
          <a:prstGeom prst="rect">
            <a:avLst/>
          </a:prstGeom>
          <a:noFill/>
        </p:spPr>
        <p:txBody>
          <a:bodyPr wrap="square" rtlCol="0">
            <a:spAutoFit/>
          </a:bodyPr>
          <a:lstStyle/>
          <a:p>
            <a:r>
              <a:rPr lang="en-US" sz="1400" dirty="0"/>
              <a:t>Teensy 4.1</a:t>
            </a:r>
          </a:p>
        </p:txBody>
      </p:sp>
    </p:spTree>
    <p:extLst>
      <p:ext uri="{BB962C8B-B14F-4D97-AF65-F5344CB8AC3E}">
        <p14:creationId xmlns:p14="http://schemas.microsoft.com/office/powerpoint/2010/main" val="871887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86B5-8BF0-7CF6-A843-1D8D3B1317C0}"/>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C968DF9B-BA21-B183-124F-83AC1DC99567}"/>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3" name="object 2">
            <a:extLst>
              <a:ext uri="{FF2B5EF4-FFF2-40B4-BE49-F238E27FC236}">
                <a16:creationId xmlns:a16="http://schemas.microsoft.com/office/drawing/2014/main" id="{8E2DF3F2-F76F-640E-EE43-171751428029}"/>
              </a:ext>
            </a:extLst>
          </p:cNvPr>
          <p:cNvSpPr txBox="1">
            <a:spLocks/>
          </p:cNvSpPr>
          <p:nvPr/>
        </p:nvSpPr>
        <p:spPr>
          <a:xfrm>
            <a:off x="571500" y="666750"/>
            <a:ext cx="1752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New Protocol</a:t>
            </a:r>
            <a:endParaRPr lang="en-US" sz="2200" kern="0" dirty="0">
              <a:solidFill>
                <a:sysClr val="windowText" lastClr="000000"/>
              </a:solidFill>
            </a:endParaRPr>
          </a:p>
        </p:txBody>
      </p:sp>
      <p:pic>
        <p:nvPicPr>
          <p:cNvPr id="6" name="sitting">
            <a:hlinkClick r:id="" action="ppaction://media"/>
            <a:extLst>
              <a:ext uri="{FF2B5EF4-FFF2-40B4-BE49-F238E27FC236}">
                <a16:creationId xmlns:a16="http://schemas.microsoft.com/office/drawing/2014/main" id="{DB2958CD-E198-ABE4-CF30-BD9E3214EE1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61795" y="1217454"/>
            <a:ext cx="1524000" cy="2708590"/>
          </a:xfrm>
          <a:prstGeom prst="rect">
            <a:avLst/>
          </a:prstGeom>
          <a:ln>
            <a:solidFill>
              <a:schemeClr val="tx1"/>
            </a:solidFill>
          </a:ln>
        </p:spPr>
      </p:pic>
      <p:pic>
        <p:nvPicPr>
          <p:cNvPr id="7" name="Standing">
            <a:hlinkClick r:id="" action="ppaction://media"/>
            <a:extLst>
              <a:ext uri="{FF2B5EF4-FFF2-40B4-BE49-F238E27FC236}">
                <a16:creationId xmlns:a16="http://schemas.microsoft.com/office/drawing/2014/main" id="{463E2EC1-4ABC-26CA-C9D1-83E04D6E1DF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635682" y="1217454"/>
            <a:ext cx="1524000" cy="2708590"/>
          </a:xfrm>
          <a:prstGeom prst="rect">
            <a:avLst/>
          </a:prstGeom>
          <a:ln>
            <a:solidFill>
              <a:schemeClr val="tx1"/>
            </a:solidFill>
          </a:ln>
        </p:spPr>
      </p:pic>
      <p:pic>
        <p:nvPicPr>
          <p:cNvPr id="8" name="Sit_to_stand">
            <a:hlinkClick r:id="" action="ppaction://media"/>
            <a:extLst>
              <a:ext uri="{FF2B5EF4-FFF2-40B4-BE49-F238E27FC236}">
                <a16:creationId xmlns:a16="http://schemas.microsoft.com/office/drawing/2014/main" id="{9210B0FA-D792-68A3-DAA3-CF46DBED4DC8}"/>
              </a:ext>
            </a:extLst>
          </p:cNvPr>
          <p:cNvPicPr>
            <a:picLocks noChangeAspect="1"/>
          </p:cNvPicPr>
          <p:nvPr>
            <a:videoFile r:link="rId5"/>
            <p:extLst>
              <p:ext uri="{DAA4B4D4-6D71-4841-9C94-3DE7FCFB9230}">
                <p14:media xmlns:p14="http://schemas.microsoft.com/office/powerpoint/2010/main" r:embed="rId6">
                  <p14:trim end="4929.7"/>
                </p14:media>
              </p:ext>
            </p:extLst>
          </p:nvPr>
        </p:nvPicPr>
        <p:blipFill>
          <a:blip r:embed="rId11"/>
          <a:stretch>
            <a:fillRect/>
          </a:stretch>
        </p:blipFill>
        <p:spPr>
          <a:xfrm>
            <a:off x="4776115" y="1217454"/>
            <a:ext cx="1524001" cy="2708591"/>
          </a:xfrm>
          <a:prstGeom prst="rect">
            <a:avLst/>
          </a:prstGeom>
          <a:ln>
            <a:solidFill>
              <a:schemeClr val="tx1"/>
            </a:solidFill>
          </a:ln>
        </p:spPr>
      </p:pic>
      <p:pic>
        <p:nvPicPr>
          <p:cNvPr id="9" name="Squatting">
            <a:hlinkClick r:id="" action="ppaction://media"/>
            <a:extLst>
              <a:ext uri="{FF2B5EF4-FFF2-40B4-BE49-F238E27FC236}">
                <a16:creationId xmlns:a16="http://schemas.microsoft.com/office/drawing/2014/main" id="{815C5D44-1362-8502-9434-05BE0C38A49E}"/>
              </a:ext>
            </a:extLst>
          </p:cNvPr>
          <p:cNvPicPr>
            <a:picLocks noChangeAspect="1"/>
          </p:cNvPicPr>
          <p:nvPr>
            <a:videoFile r:link="rId5"/>
            <p:extLst>
              <p:ext uri="{DAA4B4D4-6D71-4841-9C94-3DE7FCFB9230}">
                <p14:media xmlns:p14="http://schemas.microsoft.com/office/powerpoint/2010/main" r:embed="rId7">
                  <p14:trim end="13529.3"/>
                </p14:media>
              </p:ext>
            </p:extLst>
          </p:nvPr>
        </p:nvPicPr>
        <p:blipFill>
          <a:blip r:embed="rId12"/>
          <a:stretch>
            <a:fillRect/>
          </a:stretch>
        </p:blipFill>
        <p:spPr>
          <a:xfrm>
            <a:off x="6950002" y="1217453"/>
            <a:ext cx="1524001" cy="2708591"/>
          </a:xfrm>
          <a:prstGeom prst="rect">
            <a:avLst/>
          </a:prstGeom>
          <a:ln>
            <a:solidFill>
              <a:schemeClr val="tx1"/>
            </a:solidFill>
          </a:ln>
        </p:spPr>
      </p:pic>
      <p:sp>
        <p:nvSpPr>
          <p:cNvPr id="10" name="TextBox 9">
            <a:extLst>
              <a:ext uri="{FF2B5EF4-FFF2-40B4-BE49-F238E27FC236}">
                <a16:creationId xmlns:a16="http://schemas.microsoft.com/office/drawing/2014/main" id="{4277BE70-9EF6-508A-C9C1-7B7EB0CE0E15}"/>
              </a:ext>
            </a:extLst>
          </p:cNvPr>
          <p:cNvSpPr txBox="1"/>
          <p:nvPr/>
        </p:nvSpPr>
        <p:spPr>
          <a:xfrm>
            <a:off x="571500" y="3971481"/>
            <a:ext cx="1136766" cy="307777"/>
          </a:xfrm>
          <a:prstGeom prst="rect">
            <a:avLst/>
          </a:prstGeom>
          <a:noFill/>
        </p:spPr>
        <p:txBody>
          <a:bodyPr wrap="square" rtlCol="0">
            <a:spAutoFit/>
          </a:bodyPr>
          <a:lstStyle/>
          <a:p>
            <a:r>
              <a:rPr lang="en-US" sz="1400" dirty="0"/>
              <a:t>1 min Sitting</a:t>
            </a:r>
          </a:p>
        </p:txBody>
      </p:sp>
      <p:sp>
        <p:nvSpPr>
          <p:cNvPr id="11" name="TextBox 10">
            <a:extLst>
              <a:ext uri="{FF2B5EF4-FFF2-40B4-BE49-F238E27FC236}">
                <a16:creationId xmlns:a16="http://schemas.microsoft.com/office/drawing/2014/main" id="{8DC38353-240A-C756-F1BE-2D1DE4BCAAD8}"/>
              </a:ext>
            </a:extLst>
          </p:cNvPr>
          <p:cNvSpPr txBox="1"/>
          <p:nvPr/>
        </p:nvSpPr>
        <p:spPr>
          <a:xfrm>
            <a:off x="2699036" y="3971481"/>
            <a:ext cx="1330383" cy="307777"/>
          </a:xfrm>
          <a:prstGeom prst="rect">
            <a:avLst/>
          </a:prstGeom>
          <a:noFill/>
        </p:spPr>
        <p:txBody>
          <a:bodyPr wrap="square" rtlCol="0">
            <a:spAutoFit/>
          </a:bodyPr>
          <a:lstStyle/>
          <a:p>
            <a:r>
              <a:rPr lang="en-US" sz="1400" dirty="0"/>
              <a:t>1 min Standing</a:t>
            </a:r>
          </a:p>
        </p:txBody>
      </p:sp>
      <p:sp>
        <p:nvSpPr>
          <p:cNvPr id="12" name="TextBox 11">
            <a:extLst>
              <a:ext uri="{FF2B5EF4-FFF2-40B4-BE49-F238E27FC236}">
                <a16:creationId xmlns:a16="http://schemas.microsoft.com/office/drawing/2014/main" id="{711E3FDE-3791-7B9F-2C2C-9EBCA4FCB9EB}"/>
              </a:ext>
            </a:extLst>
          </p:cNvPr>
          <p:cNvSpPr txBox="1"/>
          <p:nvPr/>
        </p:nvSpPr>
        <p:spPr>
          <a:xfrm>
            <a:off x="4787266" y="3971481"/>
            <a:ext cx="1524001" cy="307777"/>
          </a:xfrm>
          <a:prstGeom prst="rect">
            <a:avLst/>
          </a:prstGeom>
          <a:noFill/>
        </p:spPr>
        <p:txBody>
          <a:bodyPr wrap="square" rtlCol="0">
            <a:spAutoFit/>
          </a:bodyPr>
          <a:lstStyle/>
          <a:p>
            <a:r>
              <a:rPr lang="en-US" sz="1400" dirty="0"/>
              <a:t>1 min sit-to-stand</a:t>
            </a:r>
          </a:p>
        </p:txBody>
      </p:sp>
      <p:sp>
        <p:nvSpPr>
          <p:cNvPr id="13" name="TextBox 12">
            <a:extLst>
              <a:ext uri="{FF2B5EF4-FFF2-40B4-BE49-F238E27FC236}">
                <a16:creationId xmlns:a16="http://schemas.microsoft.com/office/drawing/2014/main" id="{A3F884DE-1187-42EA-4023-084A383AF659}"/>
              </a:ext>
            </a:extLst>
          </p:cNvPr>
          <p:cNvSpPr txBox="1"/>
          <p:nvPr/>
        </p:nvSpPr>
        <p:spPr>
          <a:xfrm>
            <a:off x="7046811" y="3978333"/>
            <a:ext cx="1330383" cy="307777"/>
          </a:xfrm>
          <a:prstGeom prst="rect">
            <a:avLst/>
          </a:prstGeom>
          <a:noFill/>
        </p:spPr>
        <p:txBody>
          <a:bodyPr wrap="square" rtlCol="0">
            <a:spAutoFit/>
          </a:bodyPr>
          <a:lstStyle/>
          <a:p>
            <a:r>
              <a:rPr lang="en-US" sz="1400" dirty="0"/>
              <a:t>1 min Squatting</a:t>
            </a:r>
          </a:p>
        </p:txBody>
      </p:sp>
    </p:spTree>
    <p:extLst>
      <p:ext uri="{BB962C8B-B14F-4D97-AF65-F5344CB8AC3E}">
        <p14:creationId xmlns:p14="http://schemas.microsoft.com/office/powerpoint/2010/main" val="289694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9" fill="hold"/>
                                        <p:tgtEl>
                                          <p:spTgt spid="6"/>
                                        </p:tgtEl>
                                      </p:cBhvr>
                                    </p:cmd>
                                  </p:childTnLst>
                                </p:cTn>
                              </p:par>
                            </p:childTnLst>
                          </p:cTn>
                        </p:par>
                        <p:par>
                          <p:cTn id="7" fill="hold">
                            <p:stCondLst>
                              <p:cond delay="1799"/>
                            </p:stCondLst>
                            <p:childTnLst>
                              <p:par>
                                <p:cTn id="8" presetID="1" presetClass="mediacall" presetSubtype="0" fill="hold" nodeType="afterEffect">
                                  <p:stCondLst>
                                    <p:cond delay="0"/>
                                  </p:stCondLst>
                                  <p:childTnLst>
                                    <p:cmd type="call" cmd="playFrom(0.0)">
                                      <p:cBhvr>
                                        <p:cTn id="9" dur="3682" fill="hold"/>
                                        <p:tgtEl>
                                          <p:spTgt spid="7"/>
                                        </p:tgtEl>
                                      </p:cBhvr>
                                    </p:cmd>
                                  </p:childTnLst>
                                </p:cTn>
                              </p:par>
                            </p:childTnLst>
                          </p:cTn>
                        </p:par>
                        <p:par>
                          <p:cTn id="10" fill="hold">
                            <p:stCondLst>
                              <p:cond delay="5481"/>
                            </p:stCondLst>
                            <p:childTnLst>
                              <p:par>
                                <p:cTn id="11" presetID="1" presetClass="mediacall" presetSubtype="0" fill="hold" nodeType="afterEffect">
                                  <p:stCondLst>
                                    <p:cond delay="0"/>
                                  </p:stCondLst>
                                  <p:childTnLst>
                                    <p:cmd type="call" cmd="playFrom(0.0)">
                                      <p:cBhvr>
                                        <p:cTn id="12" dur="12598" fill="hold"/>
                                        <p:tgtEl>
                                          <p:spTgt spid="8"/>
                                        </p:tgtEl>
                                      </p:cBhvr>
                                    </p:cmd>
                                  </p:childTnLst>
                                </p:cTn>
                              </p:par>
                            </p:childTnLst>
                          </p:cTn>
                        </p:par>
                        <p:par>
                          <p:cTn id="13" fill="hold">
                            <p:stCondLst>
                              <p:cond delay="18079"/>
                            </p:stCondLst>
                            <p:childTnLst>
                              <p:par>
                                <p:cTn id="14" presetID="1" presetClass="mediacall" presetSubtype="0" fill="hold" nodeType="afterEffect">
                                  <p:stCondLst>
                                    <p:cond delay="0"/>
                                  </p:stCondLst>
                                  <p:childTnLst>
                                    <p:cmd type="call" cmd="playFrom(0.0)">
                                      <p:cBhvr>
                                        <p:cTn id="15" dur="829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mute="1">
                <p:cTn id="22" fill="hold" display="0">
                  <p:stCondLst>
                    <p:cond delay="indefinite"/>
                  </p:stCondLst>
                </p:cTn>
                <p:tgtEl>
                  <p:spTgt spid="7"/>
                </p:tgtEl>
              </p:cMediaNode>
            </p:video>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7"/>
                                        </p:tgtEl>
                                      </p:cBhvr>
                                    </p:cmd>
                                  </p:childTnLst>
                                </p:cTn>
                              </p:par>
                            </p:childTnLst>
                          </p:cTn>
                        </p:par>
                      </p:childTnLst>
                    </p:cTn>
                  </p:par>
                </p:childTnLst>
              </p:cTn>
              <p:nextCondLst>
                <p:cond evt="onClick" delay="0">
                  <p:tgtEl>
                    <p:spTgt spid="7"/>
                  </p:tgtEl>
                </p:cond>
              </p:nextCondLst>
            </p:seq>
            <p:video>
              <p:cMediaNode vol="80000" mute="1">
                <p:cTn id="28" fill="hold" display="0">
                  <p:stCondLst>
                    <p:cond delay="indefinite"/>
                  </p:stCondLst>
                </p:cTn>
                <p:tgtEl>
                  <p:spTgt spid="8"/>
                </p:tgtEl>
              </p:cMediaNode>
            </p:video>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8"/>
                                        </p:tgtEl>
                                      </p:cBhvr>
                                    </p:cmd>
                                  </p:childTnLst>
                                </p:cTn>
                              </p:par>
                            </p:childTnLst>
                          </p:cTn>
                        </p:par>
                      </p:childTnLst>
                    </p:cTn>
                  </p:par>
                </p:childTnLst>
              </p:cTn>
              <p:nextCondLst>
                <p:cond evt="onClick" delay="0">
                  <p:tgtEl>
                    <p:spTgt spid="8"/>
                  </p:tgtEl>
                </p:cond>
              </p:nextCondLst>
            </p:seq>
            <p:video>
              <p:cMediaNode vol="80000" mute="1">
                <p:cTn id="34" fill="hold" display="0">
                  <p:stCondLst>
                    <p:cond delay="indefinite"/>
                  </p:stCondLst>
                </p:cTn>
                <p:tgtEl>
                  <p:spTgt spid="9"/>
                </p:tgtEl>
              </p:cMediaNode>
            </p:video>
            <p:seq concurrent="1" nextAc="seek">
              <p:cTn id="35" restart="whenNotActive" fill="hold" evtFilter="cancelBubble" nodeType="interactiveSeq">
                <p:stCondLst>
                  <p:cond evt="onClick" delay="0">
                    <p:tgtEl>
                      <p:spTgt spid="9"/>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6E700-13F6-1FE2-A7F7-B719C92BEEE7}"/>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09715277-3541-5927-F5B2-D900F80A9BA2}"/>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C9B39049-54C4-1B0F-2942-601AE2D92B35}"/>
              </a:ext>
            </a:extLst>
          </p:cNvPr>
          <p:cNvSpPr txBox="1">
            <a:spLocks/>
          </p:cNvSpPr>
          <p:nvPr/>
        </p:nvSpPr>
        <p:spPr>
          <a:xfrm>
            <a:off x="2436260" y="2011340"/>
            <a:ext cx="4267200" cy="112082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7200" kern="0" spc="-5" dirty="0">
                <a:solidFill>
                  <a:sysClr val="windowText" lastClr="000000"/>
                </a:solidFill>
              </a:rPr>
              <a:t>Thank You</a:t>
            </a:r>
            <a:endParaRPr lang="en-US" sz="7200" kern="0" dirty="0">
              <a:solidFill>
                <a:sysClr val="windowText" lastClr="000000"/>
              </a:solidFill>
            </a:endParaRPr>
          </a:p>
        </p:txBody>
      </p:sp>
    </p:spTree>
    <p:extLst>
      <p:ext uri="{BB962C8B-B14F-4D97-AF65-F5344CB8AC3E}">
        <p14:creationId xmlns:p14="http://schemas.microsoft.com/office/powerpoint/2010/main" val="73769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p:cNvSpPr txBox="1"/>
          <p:nvPr/>
        </p:nvSpPr>
        <p:spPr>
          <a:xfrm>
            <a:off x="773575" y="1336666"/>
            <a:ext cx="5803900" cy="2494915"/>
          </a:xfrm>
          <a:prstGeom prst="rect">
            <a:avLst/>
          </a:prstGeom>
        </p:spPr>
        <p:txBody>
          <a:bodyPr vert="horz" wrap="square" lIns="0" tIns="94615" rIns="0" bIns="0" rtlCol="0">
            <a:spAutoFit/>
          </a:bodyPr>
          <a:lstStyle/>
          <a:p>
            <a:pPr marL="12700">
              <a:lnSpc>
                <a:spcPct val="100000"/>
              </a:lnSpc>
              <a:spcBef>
                <a:spcPts val="745"/>
              </a:spcBef>
              <a:tabLst>
                <a:tab pos="378460" algn="l"/>
              </a:tabLst>
            </a:pPr>
            <a:r>
              <a:rPr sz="1300" spc="-5" dirty="0">
                <a:latin typeface="Arial MT"/>
                <a:cs typeface="Arial MT"/>
              </a:rPr>
              <a:t>1.	</a:t>
            </a:r>
            <a:r>
              <a:rPr sz="1300" dirty="0">
                <a:latin typeface="Calibri"/>
                <a:cs typeface="Calibri"/>
              </a:rPr>
              <a:t>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15" dirty="0">
                <a:latin typeface="Calibri"/>
                <a:cs typeface="Calibri"/>
              </a:rPr>
              <a:t>for</a:t>
            </a:r>
            <a:r>
              <a:rPr sz="1300" dirty="0">
                <a:latin typeface="Calibri"/>
                <a:cs typeface="Calibri"/>
              </a:rPr>
              <a:t> </a:t>
            </a:r>
            <a:r>
              <a:rPr sz="1300" spc="-5" dirty="0">
                <a:latin typeface="Calibri"/>
                <a:cs typeface="Calibri"/>
              </a:rPr>
              <a:t>Smart</a:t>
            </a:r>
            <a:r>
              <a:rPr sz="1300" dirty="0">
                <a:latin typeface="Calibri"/>
                <a:cs typeface="Calibri"/>
              </a:rPr>
              <a:t> </a:t>
            </a:r>
            <a:r>
              <a:rPr sz="1300" spc="-10" dirty="0">
                <a:latin typeface="Calibri"/>
                <a:cs typeface="Calibri"/>
              </a:rPr>
              <a:t>Rehabilitation:</a:t>
            </a:r>
            <a:endParaRPr sz="1300" dirty="0">
              <a:latin typeface="Calibri"/>
              <a:cs typeface="Calibri"/>
            </a:endParaRPr>
          </a:p>
          <a:p>
            <a:pPr marL="378460" marR="142240">
              <a:lnSpc>
                <a:spcPts val="1400"/>
              </a:lnSpc>
              <a:spcBef>
                <a:spcPts val="819"/>
              </a:spcBef>
            </a:pPr>
            <a:r>
              <a:rPr sz="1300" spc="-5" dirty="0">
                <a:latin typeface="Calibri"/>
                <a:cs typeface="Calibri"/>
              </a:rPr>
              <a:t>The</a:t>
            </a:r>
            <a:r>
              <a:rPr sz="1300" dirty="0">
                <a:latin typeface="Calibri"/>
                <a:cs typeface="Calibri"/>
              </a:rPr>
              <a:t> </a:t>
            </a:r>
            <a:r>
              <a:rPr sz="1300" spc="-10" dirty="0">
                <a:latin typeface="Calibri"/>
                <a:cs typeface="Calibri"/>
              </a:rPr>
              <a:t>study</a:t>
            </a:r>
            <a:r>
              <a:rPr sz="1300" dirty="0">
                <a:latin typeface="Calibri"/>
                <a:cs typeface="Calibri"/>
              </a:rPr>
              <a:t> </a:t>
            </a:r>
            <a:r>
              <a:rPr sz="1300" spc="-10" dirty="0">
                <a:latin typeface="Calibri"/>
                <a:cs typeface="Calibri"/>
              </a:rPr>
              <a:t>introduces</a:t>
            </a:r>
            <a:r>
              <a:rPr sz="1300" dirty="0">
                <a:latin typeface="Calibri"/>
                <a:cs typeface="Calibri"/>
              </a:rPr>
              <a:t> 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5" dirty="0">
                <a:latin typeface="Calibri"/>
                <a:cs typeface="Calibri"/>
              </a:rPr>
              <a:t>designed</a:t>
            </a:r>
            <a:r>
              <a:rPr sz="1300" spc="5" dirty="0">
                <a:latin typeface="Calibri"/>
                <a:cs typeface="Calibri"/>
              </a:rPr>
              <a:t> </a:t>
            </a:r>
            <a:r>
              <a:rPr sz="1300" spc="-15" dirty="0">
                <a:latin typeface="Calibri"/>
                <a:cs typeface="Calibri"/>
              </a:rPr>
              <a:t>for </a:t>
            </a:r>
            <a:r>
              <a:rPr sz="1300" spc="-280" dirty="0">
                <a:latin typeface="Calibri"/>
                <a:cs typeface="Calibri"/>
              </a:rPr>
              <a:t> </a:t>
            </a:r>
            <a:r>
              <a:rPr sz="1300" spc="-10" dirty="0">
                <a:latin typeface="Calibri"/>
                <a:cs typeface="Calibri"/>
              </a:rPr>
              <a:t>gait</a:t>
            </a:r>
            <a:r>
              <a:rPr sz="1300" spc="-5" dirty="0">
                <a:latin typeface="Calibri"/>
                <a:cs typeface="Calibri"/>
              </a:rPr>
              <a:t> analysis </a:t>
            </a:r>
            <a:r>
              <a:rPr sz="1300" dirty="0">
                <a:latin typeface="Calibri"/>
                <a:cs typeface="Calibri"/>
              </a:rPr>
              <a:t>and</a:t>
            </a:r>
            <a:r>
              <a:rPr sz="1300" spc="-5" dirty="0">
                <a:latin typeface="Calibri"/>
                <a:cs typeface="Calibri"/>
              </a:rPr>
              <a:t> visual </a:t>
            </a:r>
            <a:r>
              <a:rPr sz="1300" spc="-10" dirty="0">
                <a:latin typeface="Calibri"/>
                <a:cs typeface="Calibri"/>
              </a:rPr>
              <a:t>feedback</a:t>
            </a:r>
            <a:r>
              <a:rPr sz="1300" spc="-5" dirty="0">
                <a:latin typeface="Calibri"/>
                <a:cs typeface="Calibri"/>
              </a:rPr>
              <a:t> in </a:t>
            </a:r>
            <a:r>
              <a:rPr sz="1300" spc="-10" dirty="0">
                <a:latin typeface="Calibri"/>
                <a:cs typeface="Calibri"/>
              </a:rPr>
              <a:t>rehabilitation</a:t>
            </a:r>
            <a:r>
              <a:rPr sz="1300" spc="-5" dirty="0">
                <a:latin typeface="Calibri"/>
                <a:cs typeface="Calibri"/>
              </a:rPr>
              <a:t> training.</a:t>
            </a:r>
            <a:endParaRPr sz="1300" dirty="0">
              <a:latin typeface="Calibri"/>
              <a:cs typeface="Calibri"/>
            </a:endParaRPr>
          </a:p>
          <a:p>
            <a:pPr marL="378460" marR="5080">
              <a:lnSpc>
                <a:spcPts val="1400"/>
              </a:lnSpc>
              <a:spcBef>
                <a:spcPts val="810"/>
              </a:spcBef>
            </a:pPr>
            <a:r>
              <a:rPr sz="1300" spc="-5" dirty="0">
                <a:latin typeface="Calibri"/>
                <a:cs typeface="Calibri"/>
              </a:rPr>
              <a:t>The</a:t>
            </a:r>
            <a:r>
              <a:rPr sz="1300" dirty="0">
                <a:latin typeface="Calibri"/>
                <a:cs typeface="Calibri"/>
              </a:rPr>
              <a:t> </a:t>
            </a:r>
            <a:r>
              <a:rPr sz="1300" spc="-15" dirty="0">
                <a:latin typeface="Calibri"/>
                <a:cs typeface="Calibri"/>
              </a:rPr>
              <a:t>system</a:t>
            </a:r>
            <a:r>
              <a:rPr sz="1300" dirty="0">
                <a:latin typeface="Calibri"/>
                <a:cs typeface="Calibri"/>
              </a:rPr>
              <a:t> </a:t>
            </a:r>
            <a:r>
              <a:rPr sz="1300" spc="-10" dirty="0">
                <a:latin typeface="Calibri"/>
                <a:cs typeface="Calibri"/>
              </a:rPr>
              <a:t>incorporates</a:t>
            </a:r>
            <a:r>
              <a:rPr sz="1300" spc="5" dirty="0">
                <a:latin typeface="Calibri"/>
                <a:cs typeface="Calibri"/>
              </a:rPr>
              <a:t> </a:t>
            </a:r>
            <a:r>
              <a:rPr sz="1300" spc="-5" dirty="0">
                <a:latin typeface="Calibri"/>
                <a:cs typeface="Calibri"/>
              </a:rPr>
              <a:t>inertial</a:t>
            </a:r>
            <a:r>
              <a:rPr sz="1300" dirty="0">
                <a:latin typeface="Calibri"/>
                <a:cs typeface="Calibri"/>
              </a:rPr>
              <a:t> </a:t>
            </a:r>
            <a:r>
              <a:rPr sz="1300" spc="-10" dirty="0">
                <a:latin typeface="Calibri"/>
                <a:cs typeface="Calibri"/>
              </a:rPr>
              <a:t>sensors</a:t>
            </a:r>
            <a:r>
              <a:rPr sz="1300" dirty="0">
                <a:latin typeface="Calibri"/>
                <a:cs typeface="Calibri"/>
              </a:rPr>
              <a:t> and</a:t>
            </a:r>
            <a:r>
              <a:rPr sz="1300" spc="5" dirty="0">
                <a:latin typeface="Calibri"/>
                <a:cs typeface="Calibri"/>
              </a:rPr>
              <a:t> </a:t>
            </a:r>
            <a:r>
              <a:rPr sz="1300" spc="-5" dirty="0">
                <a:latin typeface="Calibri"/>
                <a:cs typeface="Calibri"/>
              </a:rPr>
              <a:t>smart</a:t>
            </a:r>
            <a:r>
              <a:rPr sz="1300" dirty="0">
                <a:latin typeface="Calibri"/>
                <a:cs typeface="Calibri"/>
              </a:rPr>
              <a:t> </a:t>
            </a:r>
            <a:r>
              <a:rPr sz="1300" spc="-5" dirty="0">
                <a:latin typeface="Calibri"/>
                <a:cs typeface="Calibri"/>
              </a:rPr>
              <a:t>shoes</a:t>
            </a:r>
            <a:r>
              <a:rPr sz="1300" dirty="0">
                <a:latin typeface="Calibri"/>
                <a:cs typeface="Calibri"/>
              </a:rPr>
              <a:t> </a:t>
            </a:r>
            <a:r>
              <a:rPr sz="1300" spc="-5" dirty="0">
                <a:latin typeface="Calibri"/>
                <a:cs typeface="Calibri"/>
              </a:rPr>
              <a:t>with</a:t>
            </a:r>
            <a:r>
              <a:rPr sz="1300" spc="5" dirty="0">
                <a:latin typeface="Calibri"/>
                <a:cs typeface="Calibri"/>
              </a:rPr>
              <a:t> </a:t>
            </a:r>
            <a:r>
              <a:rPr sz="1300" spc="-10" dirty="0">
                <a:latin typeface="Calibri"/>
                <a:cs typeface="Calibri"/>
              </a:rPr>
              <a:t>pressure</a:t>
            </a:r>
            <a:r>
              <a:rPr sz="1300" dirty="0">
                <a:latin typeface="Calibri"/>
                <a:cs typeface="Calibri"/>
              </a:rPr>
              <a:t> </a:t>
            </a:r>
            <a:r>
              <a:rPr sz="1300" spc="-10" dirty="0">
                <a:latin typeface="Calibri"/>
                <a:cs typeface="Calibri"/>
              </a:rPr>
              <a:t>sensors </a:t>
            </a:r>
            <a:r>
              <a:rPr sz="1300" spc="-5" dirty="0">
                <a:latin typeface="Calibri"/>
                <a:cs typeface="Calibri"/>
              </a:rPr>
              <a:t> </a:t>
            </a:r>
            <a:r>
              <a:rPr sz="1300" spc="-10" dirty="0">
                <a:latin typeface="Calibri"/>
                <a:cs typeface="Calibri"/>
              </a:rPr>
              <a:t>to</a:t>
            </a:r>
            <a:r>
              <a:rPr sz="1300" dirty="0">
                <a:latin typeface="Calibri"/>
                <a:cs typeface="Calibri"/>
              </a:rPr>
              <a:t> </a:t>
            </a:r>
            <a:r>
              <a:rPr sz="1300" spc="-10" dirty="0">
                <a:latin typeface="Calibri"/>
                <a:cs typeface="Calibri"/>
              </a:rPr>
              <a:t>capture</a:t>
            </a:r>
            <a:r>
              <a:rPr sz="1300" dirty="0">
                <a:latin typeface="Calibri"/>
                <a:cs typeface="Calibri"/>
              </a:rPr>
              <a:t> </a:t>
            </a:r>
            <a:r>
              <a:rPr sz="1300" spc="-10" dirty="0">
                <a:latin typeface="Calibri"/>
                <a:cs typeface="Calibri"/>
              </a:rPr>
              <a:t>lower-extremity</a:t>
            </a:r>
            <a:r>
              <a:rPr sz="1300" dirty="0">
                <a:latin typeface="Calibri"/>
                <a:cs typeface="Calibri"/>
              </a:rPr>
              <a:t> </a:t>
            </a:r>
            <a:r>
              <a:rPr sz="1300" spc="-10" dirty="0">
                <a:latin typeface="Calibri"/>
                <a:cs typeface="Calibri"/>
              </a:rPr>
              <a:t>joint</a:t>
            </a:r>
            <a:r>
              <a:rPr sz="1300" dirty="0">
                <a:latin typeface="Calibri"/>
                <a:cs typeface="Calibri"/>
              </a:rPr>
              <a:t> </a:t>
            </a:r>
            <a:r>
              <a:rPr sz="1300" spc="-10" dirty="0">
                <a:latin typeface="Calibri"/>
                <a:cs typeface="Calibri"/>
              </a:rPr>
              <a:t>rotations</a:t>
            </a:r>
            <a:r>
              <a:rPr sz="1300" dirty="0">
                <a:latin typeface="Calibri"/>
                <a:cs typeface="Calibri"/>
              </a:rPr>
              <a:t> and </a:t>
            </a:r>
            <a:r>
              <a:rPr sz="1300" spc="-10" dirty="0">
                <a:latin typeface="Calibri"/>
                <a:cs typeface="Calibri"/>
              </a:rPr>
              <a:t>measure</a:t>
            </a:r>
            <a:r>
              <a:rPr sz="1300" dirty="0">
                <a:latin typeface="Calibri"/>
                <a:cs typeface="Calibri"/>
              </a:rPr>
              <a:t> </a:t>
            </a:r>
            <a:r>
              <a:rPr sz="1300" spc="-15" dirty="0">
                <a:latin typeface="Calibri"/>
                <a:cs typeface="Calibri"/>
              </a:rPr>
              <a:t>force</a:t>
            </a:r>
            <a:r>
              <a:rPr sz="1300" dirty="0">
                <a:latin typeface="Calibri"/>
                <a:cs typeface="Calibri"/>
              </a:rPr>
              <a:t> </a:t>
            </a:r>
            <a:r>
              <a:rPr sz="1300" spc="-10" dirty="0">
                <a:latin typeface="Calibri"/>
                <a:cs typeface="Calibri"/>
              </a:rPr>
              <a:t>distributions</a:t>
            </a:r>
            <a:r>
              <a:rPr sz="1300" spc="5" dirty="0">
                <a:latin typeface="Calibri"/>
                <a:cs typeface="Calibri"/>
              </a:rPr>
              <a:t> </a:t>
            </a:r>
            <a:r>
              <a:rPr sz="1300" spc="-5" dirty="0">
                <a:latin typeface="Calibri"/>
                <a:cs typeface="Calibri"/>
              </a:rPr>
              <a:t>during </a:t>
            </a:r>
            <a:r>
              <a:rPr sz="1300" spc="-280" dirty="0">
                <a:latin typeface="Calibri"/>
                <a:cs typeface="Calibri"/>
              </a:rPr>
              <a:t> </a:t>
            </a:r>
            <a:r>
              <a:rPr sz="1300" spc="-5" dirty="0">
                <a:latin typeface="Calibri"/>
                <a:cs typeface="Calibri"/>
              </a:rPr>
              <a:t>walking.</a:t>
            </a:r>
            <a:endParaRPr sz="1300" dirty="0">
              <a:latin typeface="Calibri"/>
              <a:cs typeface="Calibri"/>
            </a:endParaRPr>
          </a:p>
          <a:p>
            <a:pPr marL="378460" marR="266065">
              <a:lnSpc>
                <a:spcPts val="1400"/>
              </a:lnSpc>
              <a:spcBef>
                <a:spcPts val="810"/>
              </a:spcBef>
            </a:pPr>
            <a:r>
              <a:rPr sz="1300" spc="-5" dirty="0">
                <a:latin typeface="Calibri"/>
                <a:cs typeface="Calibri"/>
              </a:rPr>
              <a:t>The </a:t>
            </a:r>
            <a:r>
              <a:rPr sz="1300" spc="-15" dirty="0">
                <a:latin typeface="Calibri"/>
                <a:cs typeface="Calibri"/>
              </a:rPr>
              <a:t>raw</a:t>
            </a:r>
            <a:r>
              <a:rPr sz="1300" spc="-5" dirty="0">
                <a:latin typeface="Calibri"/>
                <a:cs typeface="Calibri"/>
              </a:rPr>
              <a:t> </a:t>
            </a:r>
            <a:r>
              <a:rPr sz="1300" spc="-10" dirty="0">
                <a:latin typeface="Calibri"/>
                <a:cs typeface="Calibri"/>
              </a:rPr>
              <a:t>measurement</a:t>
            </a:r>
            <a:r>
              <a:rPr sz="1300" spc="-5" dirty="0">
                <a:latin typeface="Calibri"/>
                <a:cs typeface="Calibri"/>
              </a:rPr>
              <a:t> </a:t>
            </a:r>
            <a:r>
              <a:rPr sz="1300" spc="-10" dirty="0">
                <a:latin typeface="Calibri"/>
                <a:cs typeface="Calibri"/>
              </a:rPr>
              <a:t>data</a:t>
            </a:r>
            <a:r>
              <a:rPr sz="1300" spc="-5" dirty="0">
                <a:latin typeface="Calibri"/>
                <a:cs typeface="Calibri"/>
              </a:rPr>
              <a:t> is used </a:t>
            </a:r>
            <a:r>
              <a:rPr sz="1300" spc="-10" dirty="0">
                <a:latin typeface="Calibri"/>
                <a:cs typeface="Calibri"/>
              </a:rPr>
              <a:t>to</a:t>
            </a:r>
            <a:r>
              <a:rPr sz="1300" dirty="0">
                <a:latin typeface="Calibri"/>
                <a:cs typeface="Calibri"/>
              </a:rPr>
              <a:t> </a:t>
            </a:r>
            <a:r>
              <a:rPr sz="1300" spc="-5" dirty="0">
                <a:latin typeface="Calibri"/>
                <a:cs typeface="Calibri"/>
              </a:rPr>
              <a:t>calculate </a:t>
            </a:r>
            <a:r>
              <a:rPr sz="1300" spc="-10" dirty="0">
                <a:latin typeface="Calibri"/>
                <a:cs typeface="Calibri"/>
              </a:rPr>
              <a:t>gait</a:t>
            </a:r>
            <a:r>
              <a:rPr sz="1300" spc="-5" dirty="0">
                <a:latin typeface="Calibri"/>
                <a:cs typeface="Calibri"/>
              </a:rPr>
              <a:t> phases, </a:t>
            </a:r>
            <a:r>
              <a:rPr sz="1300" spc="-10" dirty="0">
                <a:latin typeface="Calibri"/>
                <a:cs typeface="Calibri"/>
              </a:rPr>
              <a:t>step</a:t>
            </a:r>
            <a:r>
              <a:rPr sz="1300" spc="-5" dirty="0">
                <a:latin typeface="Calibri"/>
                <a:cs typeface="Calibri"/>
              </a:rPr>
              <a:t> </a:t>
            </a:r>
            <a:r>
              <a:rPr sz="1300" spc="-10" dirty="0">
                <a:latin typeface="Calibri"/>
                <a:cs typeface="Calibri"/>
              </a:rPr>
              <a:t>lengths,</a:t>
            </a:r>
            <a:r>
              <a:rPr sz="1300" spc="-5" dirty="0">
                <a:latin typeface="Calibri"/>
                <a:cs typeface="Calibri"/>
              </a:rPr>
              <a:t> </a:t>
            </a:r>
            <a:r>
              <a:rPr sz="1300" dirty="0">
                <a:latin typeface="Calibri"/>
                <a:cs typeface="Calibri"/>
              </a:rPr>
              <a:t>and </a:t>
            </a:r>
            <a:r>
              <a:rPr sz="1300" spc="-275" dirty="0">
                <a:latin typeface="Calibri"/>
                <a:cs typeface="Calibri"/>
              </a:rPr>
              <a:t> </a:t>
            </a:r>
            <a:r>
              <a:rPr sz="1300" spc="-10" dirty="0">
                <a:latin typeface="Calibri"/>
                <a:cs typeface="Calibri"/>
              </a:rPr>
              <a:t>center </a:t>
            </a:r>
            <a:r>
              <a:rPr sz="1300" spc="-5" dirty="0">
                <a:latin typeface="Calibri"/>
                <a:cs typeface="Calibri"/>
              </a:rPr>
              <a:t>of </a:t>
            </a:r>
            <a:r>
              <a:rPr sz="1300" spc="-10" dirty="0">
                <a:latin typeface="Calibri"/>
                <a:cs typeface="Calibri"/>
              </a:rPr>
              <a:t>pressure</a:t>
            </a:r>
            <a:r>
              <a:rPr sz="1300" spc="-5" dirty="0">
                <a:latin typeface="Calibri"/>
                <a:cs typeface="Calibri"/>
              </a:rPr>
              <a:t> (CoP) </a:t>
            </a:r>
            <a:r>
              <a:rPr sz="1300" spc="-10" dirty="0">
                <a:latin typeface="Calibri"/>
                <a:cs typeface="Calibri"/>
              </a:rPr>
              <a:t>to</a:t>
            </a:r>
            <a:r>
              <a:rPr sz="1300" spc="-5" dirty="0">
                <a:latin typeface="Calibri"/>
                <a:cs typeface="Calibri"/>
              </a:rPr>
              <a:t> </a:t>
            </a:r>
            <a:r>
              <a:rPr sz="1300" dirty="0">
                <a:latin typeface="Calibri"/>
                <a:cs typeface="Calibri"/>
              </a:rPr>
              <a:t>assess</a:t>
            </a:r>
            <a:r>
              <a:rPr sz="1300" spc="-10" dirty="0">
                <a:latin typeface="Calibri"/>
                <a:cs typeface="Calibri"/>
              </a:rPr>
              <a:t> </a:t>
            </a:r>
            <a:r>
              <a:rPr sz="1300" dirty="0">
                <a:latin typeface="Calibri"/>
                <a:cs typeface="Calibri"/>
              </a:rPr>
              <a:t>abnormal</a:t>
            </a:r>
            <a:r>
              <a:rPr sz="1300" spc="-5" dirty="0">
                <a:latin typeface="Calibri"/>
                <a:cs typeface="Calibri"/>
              </a:rPr>
              <a:t> walking </a:t>
            </a:r>
            <a:r>
              <a:rPr sz="1300" spc="-10" dirty="0">
                <a:latin typeface="Calibri"/>
                <a:cs typeface="Calibri"/>
              </a:rPr>
              <a:t>behaviors.</a:t>
            </a:r>
            <a:endParaRPr sz="1300" dirty="0">
              <a:latin typeface="Calibri"/>
              <a:cs typeface="Calibri"/>
            </a:endParaRPr>
          </a:p>
          <a:p>
            <a:pPr marL="378460" marR="31750">
              <a:lnSpc>
                <a:spcPts val="1400"/>
              </a:lnSpc>
              <a:spcBef>
                <a:spcPts val="810"/>
              </a:spcBef>
            </a:pPr>
            <a:r>
              <a:rPr sz="1300" spc="-5" dirty="0">
                <a:latin typeface="Calibri"/>
                <a:cs typeface="Calibri"/>
              </a:rPr>
              <a:t>User </a:t>
            </a:r>
            <a:r>
              <a:rPr sz="1300" spc="-10" dirty="0">
                <a:latin typeface="Calibri"/>
                <a:cs typeface="Calibri"/>
              </a:rPr>
              <a:t>interfaces</a:t>
            </a:r>
            <a:r>
              <a:rPr sz="1300" dirty="0">
                <a:latin typeface="Calibri"/>
                <a:cs typeface="Calibri"/>
              </a:rPr>
              <a:t> </a:t>
            </a:r>
            <a:r>
              <a:rPr sz="1300" spc="-10" dirty="0">
                <a:latin typeface="Calibri"/>
                <a:cs typeface="Calibri"/>
              </a:rPr>
              <a:t>were</a:t>
            </a:r>
            <a:r>
              <a:rPr sz="1300" spc="-5" dirty="0">
                <a:latin typeface="Calibri"/>
                <a:cs typeface="Calibri"/>
              </a:rPr>
              <a:t> </a:t>
            </a:r>
            <a:r>
              <a:rPr sz="1300" spc="-10" dirty="0">
                <a:latin typeface="Calibri"/>
                <a:cs typeface="Calibri"/>
              </a:rPr>
              <a:t>developed</a:t>
            </a:r>
            <a:r>
              <a:rPr sz="1300" dirty="0">
                <a:latin typeface="Calibri"/>
                <a:cs typeface="Calibri"/>
              </a:rPr>
              <a:t> &amp;</a:t>
            </a:r>
            <a:r>
              <a:rPr sz="1300" spc="-5" dirty="0">
                <a:latin typeface="Calibri"/>
                <a:cs typeface="Calibri"/>
              </a:rPr>
              <a:t> </a:t>
            </a:r>
            <a:r>
              <a:rPr sz="1300" spc="-10" dirty="0">
                <a:latin typeface="Calibri"/>
                <a:cs typeface="Calibri"/>
              </a:rPr>
              <a:t>results</a:t>
            </a:r>
            <a:r>
              <a:rPr sz="1300" dirty="0">
                <a:latin typeface="Calibri"/>
                <a:cs typeface="Calibri"/>
              </a:rPr>
              <a:t> </a:t>
            </a:r>
            <a:r>
              <a:rPr sz="1300" spc="-10" dirty="0">
                <a:latin typeface="Calibri"/>
                <a:cs typeface="Calibri"/>
              </a:rPr>
              <a:t>demonstrated</a:t>
            </a:r>
            <a:r>
              <a:rPr sz="1300" spc="-5" dirty="0">
                <a:latin typeface="Calibri"/>
                <a:cs typeface="Calibri"/>
              </a:rPr>
              <a:t> </a:t>
            </a:r>
            <a:r>
              <a:rPr sz="1300" spc="-10" dirty="0">
                <a:latin typeface="Calibri"/>
                <a:cs typeface="Calibri"/>
              </a:rPr>
              <a:t>that</a:t>
            </a:r>
            <a:r>
              <a:rPr sz="1300" dirty="0">
                <a:latin typeface="Calibri"/>
                <a:cs typeface="Calibri"/>
              </a:rPr>
              <a:t> </a:t>
            </a:r>
            <a:r>
              <a:rPr sz="1300" spc="-10" dirty="0">
                <a:latin typeface="Calibri"/>
                <a:cs typeface="Calibri"/>
              </a:rPr>
              <a:t>patients</a:t>
            </a:r>
            <a:r>
              <a:rPr sz="1300" dirty="0">
                <a:latin typeface="Calibri"/>
                <a:cs typeface="Calibri"/>
              </a:rPr>
              <a:t> </a:t>
            </a:r>
            <a:r>
              <a:rPr sz="1300" spc="-10" dirty="0">
                <a:latin typeface="Calibri"/>
                <a:cs typeface="Calibri"/>
              </a:rPr>
              <a:t>could </a:t>
            </a:r>
            <a:r>
              <a:rPr sz="1300" spc="-5" dirty="0">
                <a:latin typeface="Calibri"/>
                <a:cs typeface="Calibri"/>
              </a:rPr>
              <a:t> </a:t>
            </a:r>
            <a:r>
              <a:rPr sz="1300" spc="-10" dirty="0">
                <a:latin typeface="Calibri"/>
                <a:cs typeface="Calibri"/>
              </a:rPr>
              <a:t>comprehend</a:t>
            </a:r>
            <a:r>
              <a:rPr sz="1300" spc="-5" dirty="0">
                <a:latin typeface="Calibri"/>
                <a:cs typeface="Calibri"/>
              </a:rPr>
              <a:t> the</a:t>
            </a:r>
            <a:r>
              <a:rPr sz="1300" dirty="0">
                <a:latin typeface="Calibri"/>
                <a:cs typeface="Calibri"/>
              </a:rPr>
              <a:t> </a:t>
            </a:r>
            <a:r>
              <a:rPr sz="1300" spc="-5" dirty="0">
                <a:latin typeface="Calibri"/>
                <a:cs typeface="Calibri"/>
              </a:rPr>
              <a:t>visual</a:t>
            </a:r>
            <a:r>
              <a:rPr sz="1300" dirty="0">
                <a:latin typeface="Calibri"/>
                <a:cs typeface="Calibri"/>
              </a:rPr>
              <a:t> </a:t>
            </a:r>
            <a:r>
              <a:rPr sz="1300" spc="-10" dirty="0">
                <a:latin typeface="Calibri"/>
                <a:cs typeface="Calibri"/>
              </a:rPr>
              <a:t>feedback</a:t>
            </a:r>
            <a:r>
              <a:rPr sz="1300" dirty="0">
                <a:latin typeface="Calibri"/>
                <a:cs typeface="Calibri"/>
              </a:rPr>
              <a:t> and </a:t>
            </a:r>
            <a:r>
              <a:rPr sz="1300" spc="-5" dirty="0">
                <a:latin typeface="Calibri"/>
                <a:cs typeface="Calibri"/>
              </a:rPr>
              <a:t>achieved </a:t>
            </a:r>
            <a:r>
              <a:rPr sz="1300" spc="-10" dirty="0">
                <a:latin typeface="Calibri"/>
                <a:cs typeface="Calibri"/>
              </a:rPr>
              <a:t>comparable</a:t>
            </a:r>
            <a:r>
              <a:rPr sz="1300" dirty="0">
                <a:latin typeface="Calibri"/>
                <a:cs typeface="Calibri"/>
              </a:rPr>
              <a:t> </a:t>
            </a:r>
            <a:r>
              <a:rPr sz="1300" spc="-5" dirty="0">
                <a:latin typeface="Calibri"/>
                <a:cs typeface="Calibri"/>
              </a:rPr>
              <a:t>training</a:t>
            </a:r>
            <a:r>
              <a:rPr sz="1300" dirty="0">
                <a:latin typeface="Calibri"/>
                <a:cs typeface="Calibri"/>
              </a:rPr>
              <a:t> </a:t>
            </a:r>
            <a:r>
              <a:rPr sz="1300" spc="-10" dirty="0">
                <a:latin typeface="Calibri"/>
                <a:cs typeface="Calibri"/>
              </a:rPr>
              <a:t>performance </a:t>
            </a:r>
            <a:r>
              <a:rPr sz="1300" spc="-280" dirty="0">
                <a:latin typeface="Calibri"/>
                <a:cs typeface="Calibri"/>
              </a:rPr>
              <a:t> </a:t>
            </a:r>
            <a:r>
              <a:rPr sz="1300" spc="-10" dirty="0">
                <a:latin typeface="Calibri"/>
                <a:cs typeface="Calibri"/>
              </a:rPr>
              <a:t>to </a:t>
            </a:r>
            <a:r>
              <a:rPr sz="1300" spc="-5" dirty="0">
                <a:latin typeface="Calibri"/>
                <a:cs typeface="Calibri"/>
              </a:rPr>
              <a:t>traditional </a:t>
            </a:r>
            <a:r>
              <a:rPr sz="1300" spc="-10" dirty="0">
                <a:latin typeface="Calibri"/>
                <a:cs typeface="Calibri"/>
              </a:rPr>
              <a:t>gait</a:t>
            </a:r>
            <a:r>
              <a:rPr sz="1300" spc="-5" dirty="0">
                <a:latin typeface="Calibri"/>
                <a:cs typeface="Calibri"/>
              </a:rPr>
              <a:t> training with </a:t>
            </a:r>
            <a:r>
              <a:rPr sz="1300" spc="-10" dirty="0">
                <a:latin typeface="Calibri"/>
                <a:cs typeface="Calibri"/>
              </a:rPr>
              <a:t>physical</a:t>
            </a:r>
            <a:r>
              <a:rPr sz="1300" spc="-5" dirty="0">
                <a:latin typeface="Calibri"/>
                <a:cs typeface="Calibri"/>
              </a:rPr>
              <a:t> </a:t>
            </a:r>
            <a:r>
              <a:rPr sz="1300" spc="-10" dirty="0">
                <a:latin typeface="Calibri"/>
                <a:cs typeface="Calibri"/>
              </a:rPr>
              <a:t>therapists.</a:t>
            </a:r>
            <a:endParaRPr sz="1300" dirty="0">
              <a:latin typeface="Calibri"/>
              <a:cs typeface="Calibri"/>
            </a:endParaRPr>
          </a:p>
        </p:txBody>
      </p:sp>
      <p:sp>
        <p:nvSpPr>
          <p:cNvPr id="4" name="object 4"/>
          <p:cNvSpPr txBox="1"/>
          <p:nvPr/>
        </p:nvSpPr>
        <p:spPr>
          <a:xfrm>
            <a:off x="1139825" y="3887842"/>
            <a:ext cx="5444490" cy="401955"/>
          </a:xfrm>
          <a:prstGeom prst="rect">
            <a:avLst/>
          </a:prstGeom>
        </p:spPr>
        <p:txBody>
          <a:bodyPr vert="horz" wrap="square" lIns="0" tIns="35560" rIns="0" bIns="0" rtlCol="0">
            <a:spAutoFit/>
          </a:bodyPr>
          <a:lstStyle/>
          <a:p>
            <a:pPr marL="12700" marR="5080">
              <a:lnSpc>
                <a:spcPts val="1400"/>
              </a:lnSpc>
              <a:spcBef>
                <a:spcPts val="280"/>
              </a:spcBef>
            </a:pPr>
            <a:r>
              <a:rPr sz="1300" spc="-10" dirty="0">
                <a:latin typeface="Calibri"/>
                <a:cs typeface="Calibri"/>
              </a:rPr>
              <a:t>Overall,</a:t>
            </a:r>
            <a:r>
              <a:rPr sz="1300" dirty="0">
                <a:latin typeface="Calibri"/>
                <a:cs typeface="Calibri"/>
              </a:rPr>
              <a:t> </a:t>
            </a:r>
            <a:r>
              <a:rPr sz="1300" spc="-5" dirty="0">
                <a:latin typeface="Calibri"/>
                <a:cs typeface="Calibri"/>
              </a:rPr>
              <a:t>the</a:t>
            </a:r>
            <a:r>
              <a:rPr sz="1300" spc="5" dirty="0">
                <a:latin typeface="Calibri"/>
                <a:cs typeface="Calibri"/>
              </a:rPr>
              <a:t> </a:t>
            </a:r>
            <a:r>
              <a:rPr sz="1300" spc="-10" dirty="0">
                <a:latin typeface="Calibri"/>
                <a:cs typeface="Calibri"/>
              </a:rPr>
              <a:t>research</a:t>
            </a:r>
            <a:r>
              <a:rPr sz="1300" spc="5" dirty="0">
                <a:latin typeface="Calibri"/>
                <a:cs typeface="Calibri"/>
              </a:rPr>
              <a:t> </a:t>
            </a:r>
            <a:r>
              <a:rPr sz="1300" spc="-5" dirty="0">
                <a:latin typeface="Calibri"/>
                <a:cs typeface="Calibri"/>
              </a:rPr>
              <a:t>paper</a:t>
            </a:r>
            <a:r>
              <a:rPr sz="1300" spc="5" dirty="0">
                <a:latin typeface="Calibri"/>
                <a:cs typeface="Calibri"/>
              </a:rPr>
              <a:t> </a:t>
            </a:r>
            <a:r>
              <a:rPr sz="1300" spc="-10" dirty="0">
                <a:latin typeface="Calibri"/>
                <a:cs typeface="Calibri"/>
              </a:rPr>
              <a:t>presents</a:t>
            </a:r>
            <a:r>
              <a:rPr sz="1300" spc="5" dirty="0">
                <a:latin typeface="Calibri"/>
                <a:cs typeface="Calibri"/>
              </a:rPr>
              <a:t> </a:t>
            </a:r>
            <a:r>
              <a:rPr sz="1300" dirty="0">
                <a:latin typeface="Calibri"/>
                <a:cs typeface="Calibri"/>
              </a:rPr>
              <a:t>a</a:t>
            </a:r>
            <a:r>
              <a:rPr sz="1300" spc="5" dirty="0">
                <a:latin typeface="Calibri"/>
                <a:cs typeface="Calibri"/>
              </a:rPr>
              <a:t> </a:t>
            </a:r>
            <a:r>
              <a:rPr sz="1300" spc="-10" dirty="0">
                <a:latin typeface="Calibri"/>
                <a:cs typeface="Calibri"/>
              </a:rPr>
              <a:t>promising</a:t>
            </a:r>
            <a:r>
              <a:rPr sz="1300" spc="5" dirty="0">
                <a:latin typeface="Calibri"/>
                <a:cs typeface="Calibri"/>
              </a:rPr>
              <a:t> </a:t>
            </a:r>
            <a:r>
              <a:rPr sz="1300" spc="-10" dirty="0">
                <a:latin typeface="Calibri"/>
                <a:cs typeface="Calibri"/>
              </a:rPr>
              <a:t>wireless</a:t>
            </a:r>
            <a:r>
              <a:rPr sz="1300" spc="5" dirty="0">
                <a:latin typeface="Calibri"/>
                <a:cs typeface="Calibri"/>
              </a:rPr>
              <a:t> </a:t>
            </a:r>
            <a:r>
              <a:rPr sz="1300" spc="-10" dirty="0">
                <a:latin typeface="Calibri"/>
                <a:cs typeface="Calibri"/>
              </a:rPr>
              <a:t>monitoring</a:t>
            </a:r>
            <a:r>
              <a:rPr sz="1300" spc="5" dirty="0">
                <a:latin typeface="Calibri"/>
                <a:cs typeface="Calibri"/>
              </a:rPr>
              <a:t> </a:t>
            </a:r>
            <a:r>
              <a:rPr sz="1300" spc="-15" dirty="0">
                <a:latin typeface="Calibri"/>
                <a:cs typeface="Calibri"/>
              </a:rPr>
              <a:t>system</a:t>
            </a:r>
            <a:r>
              <a:rPr sz="1300" spc="5" dirty="0">
                <a:latin typeface="Calibri"/>
                <a:cs typeface="Calibri"/>
              </a:rPr>
              <a:t> </a:t>
            </a:r>
            <a:r>
              <a:rPr sz="1300" spc="-10" dirty="0">
                <a:latin typeface="Calibri"/>
                <a:cs typeface="Calibri"/>
              </a:rPr>
              <a:t>that </a:t>
            </a:r>
            <a:r>
              <a:rPr sz="1300" spc="-280" dirty="0">
                <a:latin typeface="Calibri"/>
                <a:cs typeface="Calibri"/>
              </a:rPr>
              <a:t> </a:t>
            </a:r>
            <a:r>
              <a:rPr sz="1300" spc="-5" dirty="0">
                <a:latin typeface="Calibri"/>
                <a:cs typeface="Calibri"/>
              </a:rPr>
              <a:t>enables </a:t>
            </a:r>
            <a:r>
              <a:rPr sz="1300" spc="-15" dirty="0">
                <a:latin typeface="Calibri"/>
                <a:cs typeface="Calibri"/>
              </a:rPr>
              <a:t>effective</a:t>
            </a:r>
            <a:r>
              <a:rPr sz="1300" spc="-5" dirty="0">
                <a:latin typeface="Calibri"/>
                <a:cs typeface="Calibri"/>
              </a:rPr>
              <a:t> </a:t>
            </a:r>
            <a:r>
              <a:rPr sz="1300" spc="-10" dirty="0">
                <a:latin typeface="Calibri"/>
                <a:cs typeface="Calibri"/>
              </a:rPr>
              <a:t>gait</a:t>
            </a:r>
            <a:r>
              <a:rPr sz="1300" spc="-5" dirty="0">
                <a:latin typeface="Calibri"/>
                <a:cs typeface="Calibri"/>
              </a:rPr>
              <a:t> analysis </a:t>
            </a:r>
            <a:r>
              <a:rPr sz="1300" dirty="0">
                <a:latin typeface="Calibri"/>
                <a:cs typeface="Calibri"/>
              </a:rPr>
              <a:t>and</a:t>
            </a:r>
            <a:r>
              <a:rPr sz="1300" spc="-5" dirty="0">
                <a:latin typeface="Calibri"/>
                <a:cs typeface="Calibri"/>
              </a:rPr>
              <a:t> </a:t>
            </a:r>
            <a:r>
              <a:rPr sz="1300" spc="-10" dirty="0">
                <a:latin typeface="Calibri"/>
                <a:cs typeface="Calibri"/>
              </a:rPr>
              <a:t>rehabilitation</a:t>
            </a:r>
            <a:r>
              <a:rPr sz="1300" spc="-5" dirty="0">
                <a:latin typeface="Calibri"/>
                <a:cs typeface="Calibri"/>
              </a:rPr>
              <a:t> training.</a:t>
            </a:r>
            <a:endParaRPr sz="1300" dirty="0">
              <a:latin typeface="Calibri"/>
              <a:cs typeface="Calibri"/>
            </a:endParaRPr>
          </a:p>
        </p:txBody>
      </p:sp>
      <p:sp>
        <p:nvSpPr>
          <p:cNvPr id="5" name="object 5"/>
          <p:cNvSpPr txBox="1"/>
          <p:nvPr/>
        </p:nvSpPr>
        <p:spPr>
          <a:xfrm>
            <a:off x="2414825" y="4733516"/>
            <a:ext cx="427926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[2]</a:t>
            </a:r>
            <a:r>
              <a:rPr sz="800" dirty="0">
                <a:solidFill>
                  <a:srgbClr val="888888"/>
                </a:solidFill>
                <a:latin typeface="Calibri"/>
                <a:cs typeface="Calibri"/>
              </a:rPr>
              <a:t> </a:t>
            </a:r>
            <a:r>
              <a:rPr sz="800" spc="-5" dirty="0">
                <a:solidFill>
                  <a:srgbClr val="888888"/>
                </a:solidFill>
                <a:latin typeface="Calibri"/>
                <a:cs typeface="Calibri"/>
              </a:rPr>
              <a:t>Zhang,</a:t>
            </a:r>
            <a:r>
              <a:rPr sz="800" dirty="0">
                <a:solidFill>
                  <a:srgbClr val="888888"/>
                </a:solidFill>
                <a:latin typeface="Calibri"/>
                <a:cs typeface="Calibri"/>
              </a:rPr>
              <a:t> </a:t>
            </a:r>
            <a:r>
              <a:rPr sz="800" spc="-10" dirty="0">
                <a:solidFill>
                  <a:srgbClr val="888888"/>
                </a:solidFill>
                <a:latin typeface="Calibri"/>
                <a:cs typeface="Calibri"/>
              </a:rPr>
              <a:t>Wenlong,</a:t>
            </a:r>
            <a:r>
              <a:rPr sz="800" dirty="0">
                <a:solidFill>
                  <a:srgbClr val="888888"/>
                </a:solidFill>
                <a:latin typeface="Calibri"/>
                <a:cs typeface="Calibri"/>
              </a:rPr>
              <a:t> </a:t>
            </a:r>
            <a:r>
              <a:rPr sz="800" spc="-10" dirty="0">
                <a:solidFill>
                  <a:srgbClr val="888888"/>
                </a:solidFill>
                <a:latin typeface="Calibri"/>
                <a:cs typeface="Calibri"/>
              </a:rPr>
              <a:t>Masayoshi</a:t>
            </a:r>
            <a:r>
              <a:rPr sz="800" dirty="0">
                <a:solidFill>
                  <a:srgbClr val="888888"/>
                </a:solidFill>
                <a:latin typeface="Calibri"/>
                <a:cs typeface="Calibri"/>
              </a:rPr>
              <a:t> </a:t>
            </a:r>
            <a:r>
              <a:rPr sz="800" spc="-15" dirty="0">
                <a:solidFill>
                  <a:srgbClr val="888888"/>
                </a:solidFill>
                <a:latin typeface="Calibri"/>
                <a:cs typeface="Calibri"/>
              </a:rPr>
              <a:t>Tomizuka,</a:t>
            </a:r>
            <a:r>
              <a:rPr sz="800" dirty="0">
                <a:solidFill>
                  <a:srgbClr val="888888"/>
                </a:solidFill>
                <a:latin typeface="Calibri"/>
                <a:cs typeface="Calibri"/>
              </a:rPr>
              <a:t> and</a:t>
            </a:r>
            <a:r>
              <a:rPr sz="800" spc="-5" dirty="0">
                <a:solidFill>
                  <a:srgbClr val="888888"/>
                </a:solidFill>
                <a:latin typeface="Calibri"/>
                <a:cs typeface="Calibri"/>
              </a:rPr>
              <a:t> Nancy</a:t>
            </a:r>
            <a:r>
              <a:rPr sz="800" dirty="0">
                <a:solidFill>
                  <a:srgbClr val="888888"/>
                </a:solidFill>
                <a:latin typeface="Calibri"/>
                <a:cs typeface="Calibri"/>
              </a:rPr>
              <a:t> </a:t>
            </a:r>
            <a:r>
              <a:rPr sz="800" spc="-5" dirty="0">
                <a:solidFill>
                  <a:srgbClr val="888888"/>
                </a:solidFill>
                <a:latin typeface="Calibri"/>
                <a:cs typeface="Calibri"/>
              </a:rPr>
              <a:t>Byl.</a:t>
            </a:r>
            <a:r>
              <a:rPr sz="800" dirty="0">
                <a:solidFill>
                  <a:srgbClr val="888888"/>
                </a:solidFill>
                <a:latin typeface="Calibri"/>
                <a:cs typeface="Calibri"/>
              </a:rPr>
              <a:t> </a:t>
            </a:r>
            <a:r>
              <a:rPr sz="800" spc="-5" dirty="0">
                <a:solidFill>
                  <a:srgbClr val="888888"/>
                </a:solidFill>
                <a:latin typeface="Calibri"/>
                <a:cs typeface="Calibri"/>
              </a:rPr>
              <a:t>"A</a:t>
            </a:r>
            <a:r>
              <a:rPr sz="800" dirty="0">
                <a:solidFill>
                  <a:srgbClr val="888888"/>
                </a:solidFill>
                <a:latin typeface="Calibri"/>
                <a:cs typeface="Calibri"/>
              </a:rPr>
              <a:t> </a:t>
            </a:r>
            <a:r>
              <a:rPr sz="800" spc="-10" dirty="0">
                <a:solidFill>
                  <a:srgbClr val="888888"/>
                </a:solidFill>
                <a:latin typeface="Calibri"/>
                <a:cs typeface="Calibri"/>
              </a:rPr>
              <a:t>wireless</a:t>
            </a:r>
            <a:r>
              <a:rPr sz="800" dirty="0">
                <a:solidFill>
                  <a:srgbClr val="888888"/>
                </a:solidFill>
                <a:latin typeface="Calibri"/>
                <a:cs typeface="Calibri"/>
              </a:rPr>
              <a:t> </a:t>
            </a:r>
            <a:r>
              <a:rPr sz="800" spc="-5" dirty="0">
                <a:solidFill>
                  <a:srgbClr val="888888"/>
                </a:solidFill>
                <a:latin typeface="Calibri"/>
                <a:cs typeface="Calibri"/>
              </a:rPr>
              <a:t>human motion</a:t>
            </a:r>
            <a:r>
              <a:rPr sz="800" dirty="0">
                <a:solidFill>
                  <a:srgbClr val="888888"/>
                </a:solidFill>
                <a:latin typeface="Calibri"/>
                <a:cs typeface="Calibri"/>
              </a:rPr>
              <a:t> </a:t>
            </a:r>
            <a:r>
              <a:rPr sz="800" spc="-5" dirty="0">
                <a:solidFill>
                  <a:srgbClr val="888888"/>
                </a:solidFill>
                <a:latin typeface="Calibri"/>
                <a:cs typeface="Calibri"/>
              </a:rPr>
              <a:t>monitoring</a:t>
            </a:r>
            <a:r>
              <a:rPr sz="800" dirty="0">
                <a:solidFill>
                  <a:srgbClr val="888888"/>
                </a:solidFill>
                <a:latin typeface="Calibri"/>
                <a:cs typeface="Calibri"/>
              </a:rPr>
              <a:t> </a:t>
            </a:r>
            <a:r>
              <a:rPr sz="800" spc="-10" dirty="0">
                <a:solidFill>
                  <a:srgbClr val="888888"/>
                </a:solidFill>
                <a:latin typeface="Calibri"/>
                <a:cs typeface="Calibri"/>
              </a:rPr>
              <a:t>system </a:t>
            </a:r>
            <a:r>
              <a:rPr sz="800" spc="-5" dirty="0">
                <a:solidFill>
                  <a:srgbClr val="888888"/>
                </a:solidFill>
                <a:latin typeface="Calibri"/>
                <a:cs typeface="Calibri"/>
              </a:rPr>
              <a:t> </a:t>
            </a:r>
            <a:r>
              <a:rPr sz="800" spc="-10" dirty="0">
                <a:solidFill>
                  <a:srgbClr val="888888"/>
                </a:solidFill>
                <a:latin typeface="Calibri"/>
                <a:cs typeface="Calibri"/>
              </a:rPr>
              <a:t>for</a:t>
            </a:r>
            <a:r>
              <a:rPr sz="800" spc="-5" dirty="0">
                <a:solidFill>
                  <a:srgbClr val="888888"/>
                </a:solidFill>
                <a:latin typeface="Calibri"/>
                <a:cs typeface="Calibri"/>
              </a:rPr>
              <a:t> smart </a:t>
            </a:r>
            <a:r>
              <a:rPr sz="800" spc="-10" dirty="0">
                <a:solidFill>
                  <a:srgbClr val="888888"/>
                </a:solidFill>
                <a:latin typeface="Calibri"/>
                <a:cs typeface="Calibri"/>
              </a:rPr>
              <a:t>rehabilitation."</a:t>
            </a:r>
            <a:r>
              <a:rPr sz="800" dirty="0">
                <a:solidFill>
                  <a:srgbClr val="888888"/>
                </a:solidFill>
                <a:latin typeface="Calibri"/>
                <a:cs typeface="Calibri"/>
              </a:rPr>
              <a:t> </a:t>
            </a:r>
            <a:r>
              <a:rPr sz="800" i="1" spc="-5" dirty="0">
                <a:solidFill>
                  <a:srgbClr val="888888"/>
                </a:solidFill>
                <a:latin typeface="Calibri"/>
                <a:cs typeface="Calibri"/>
              </a:rPr>
              <a:t>Journal of</a:t>
            </a:r>
            <a:r>
              <a:rPr sz="800" i="1" dirty="0">
                <a:solidFill>
                  <a:srgbClr val="888888"/>
                </a:solidFill>
                <a:latin typeface="Calibri"/>
                <a:cs typeface="Calibri"/>
              </a:rPr>
              <a:t> </a:t>
            </a:r>
            <a:r>
              <a:rPr sz="800" i="1" spc="-5" dirty="0">
                <a:solidFill>
                  <a:srgbClr val="888888"/>
                </a:solidFill>
                <a:latin typeface="Calibri"/>
                <a:cs typeface="Calibri"/>
              </a:rPr>
              <a:t>Dynamic </a:t>
            </a:r>
            <a:r>
              <a:rPr sz="800" i="1" spc="-10" dirty="0">
                <a:solidFill>
                  <a:srgbClr val="888888"/>
                </a:solidFill>
                <a:latin typeface="Calibri"/>
                <a:cs typeface="Calibri"/>
              </a:rPr>
              <a:t>Systems,</a:t>
            </a:r>
            <a:r>
              <a:rPr sz="800" i="1" spc="-5" dirty="0">
                <a:solidFill>
                  <a:srgbClr val="888888"/>
                </a:solidFill>
                <a:latin typeface="Calibri"/>
                <a:cs typeface="Calibri"/>
              </a:rPr>
              <a:t> Measurement, and</a:t>
            </a:r>
            <a:r>
              <a:rPr sz="800" i="1" dirty="0">
                <a:solidFill>
                  <a:srgbClr val="888888"/>
                </a:solidFill>
                <a:latin typeface="Calibri"/>
                <a:cs typeface="Calibri"/>
              </a:rPr>
              <a:t> </a:t>
            </a:r>
            <a:r>
              <a:rPr sz="800" i="1" spc="-5" dirty="0">
                <a:solidFill>
                  <a:srgbClr val="888888"/>
                </a:solidFill>
                <a:latin typeface="Calibri"/>
                <a:cs typeface="Calibri"/>
              </a:rPr>
              <a:t>Control</a:t>
            </a:r>
            <a:r>
              <a:rPr sz="800" i="1" spc="10" dirty="0">
                <a:solidFill>
                  <a:srgbClr val="888888"/>
                </a:solidFill>
                <a:latin typeface="Calibri"/>
                <a:cs typeface="Calibri"/>
              </a:rPr>
              <a:t> </a:t>
            </a:r>
            <a:r>
              <a:rPr sz="800" spc="-5" dirty="0">
                <a:solidFill>
                  <a:srgbClr val="888888"/>
                </a:solidFill>
                <a:latin typeface="Calibri"/>
                <a:cs typeface="Calibri"/>
              </a:rPr>
              <a:t>138.11 (2016).</a:t>
            </a:r>
            <a:endParaRPr sz="800" dirty="0">
              <a:latin typeface="Calibri"/>
              <a:cs typeface="Calibri"/>
            </a:endParaRPr>
          </a:p>
        </p:txBody>
      </p:sp>
      <p:sp>
        <p:nvSpPr>
          <p:cNvPr id="6" name="object 6"/>
          <p:cNvSpPr txBox="1"/>
          <p:nvPr/>
        </p:nvSpPr>
        <p:spPr>
          <a:xfrm>
            <a:off x="7604300" y="40140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[2]</a:t>
            </a:r>
            <a:endParaRPr sz="800" dirty="0">
              <a:latin typeface="Calibri"/>
              <a:cs typeface="Calibri"/>
            </a:endParaRPr>
          </a:p>
        </p:txBody>
      </p:sp>
      <p:pic>
        <p:nvPicPr>
          <p:cNvPr id="7" name="object 7"/>
          <p:cNvPicPr/>
          <p:nvPr/>
        </p:nvPicPr>
        <p:blipFill>
          <a:blip r:embed="rId2" cstate="print"/>
          <a:stretch>
            <a:fillRect/>
          </a:stretch>
        </p:blipFill>
        <p:spPr>
          <a:xfrm>
            <a:off x="6948200" y="1530715"/>
            <a:ext cx="1553751" cy="22661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p:cNvSpPr txBox="1"/>
          <p:nvPr/>
        </p:nvSpPr>
        <p:spPr>
          <a:xfrm>
            <a:off x="794562" y="1336666"/>
            <a:ext cx="5796915" cy="285178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sz="1300" spc="-5" dirty="0">
                <a:latin typeface="Calibri"/>
                <a:cs typeface="Calibri"/>
              </a:rPr>
              <a:t>2.	</a:t>
            </a:r>
            <a:r>
              <a:rPr sz="1300" dirty="0">
                <a:latin typeface="Calibri"/>
                <a:cs typeface="Calibri"/>
              </a:rPr>
              <a:t>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15" dirty="0">
                <a:latin typeface="Calibri"/>
                <a:cs typeface="Calibri"/>
              </a:rPr>
              <a:t>for</a:t>
            </a:r>
            <a:r>
              <a:rPr sz="1300" dirty="0">
                <a:latin typeface="Calibri"/>
                <a:cs typeface="Calibri"/>
              </a:rPr>
              <a:t> </a:t>
            </a:r>
            <a:r>
              <a:rPr sz="1300" spc="-5" dirty="0">
                <a:latin typeface="Calibri"/>
                <a:cs typeface="Calibri"/>
              </a:rPr>
              <a:t>Smart</a:t>
            </a:r>
            <a:r>
              <a:rPr sz="1300" dirty="0">
                <a:latin typeface="Calibri"/>
                <a:cs typeface="Calibri"/>
              </a:rPr>
              <a:t> </a:t>
            </a:r>
            <a:r>
              <a:rPr sz="1300" spc="-10" dirty="0">
                <a:latin typeface="Calibri"/>
                <a:cs typeface="Calibri"/>
              </a:rPr>
              <a:t>Rehabilitation:</a:t>
            </a:r>
            <a:endParaRPr sz="1300" dirty="0">
              <a:latin typeface="Calibri"/>
              <a:cs typeface="Calibri"/>
            </a:endParaRPr>
          </a:p>
          <a:p>
            <a:pPr marL="357505" marR="543560">
              <a:lnSpc>
                <a:spcPts val="1400"/>
              </a:lnSpc>
              <a:spcBef>
                <a:spcPts val="819"/>
              </a:spcBef>
            </a:pPr>
            <a:r>
              <a:rPr sz="1300" spc="-5" dirty="0">
                <a:latin typeface="Calibri"/>
                <a:cs typeface="Calibri"/>
              </a:rPr>
              <a:t>The paper </a:t>
            </a:r>
            <a:r>
              <a:rPr sz="1300" spc="-10" dirty="0">
                <a:latin typeface="Calibri"/>
                <a:cs typeface="Calibri"/>
              </a:rPr>
              <a:t>introduces</a:t>
            </a:r>
            <a:r>
              <a:rPr sz="1300" spc="-5" dirty="0">
                <a:latin typeface="Calibri"/>
                <a:cs typeface="Calibri"/>
              </a:rPr>
              <a:t> </a:t>
            </a:r>
            <a:r>
              <a:rPr sz="1300" dirty="0">
                <a:latin typeface="Calibri"/>
                <a:cs typeface="Calibri"/>
              </a:rPr>
              <a:t>a</a:t>
            </a:r>
            <a:r>
              <a:rPr sz="1300" spc="-5" dirty="0">
                <a:latin typeface="Calibri"/>
                <a:cs typeface="Calibri"/>
              </a:rPr>
              <a:t> new analysis</a:t>
            </a:r>
            <a:r>
              <a:rPr sz="1300" dirty="0">
                <a:latin typeface="Calibri"/>
                <a:cs typeface="Calibri"/>
              </a:rPr>
              <a:t> </a:t>
            </a:r>
            <a:r>
              <a:rPr sz="1300" spc="-5" dirty="0">
                <a:latin typeface="Calibri"/>
                <a:cs typeface="Calibri"/>
              </a:rPr>
              <a:t>method </a:t>
            </a:r>
            <a:r>
              <a:rPr sz="1300" spc="-10" dirty="0">
                <a:latin typeface="Calibri"/>
                <a:cs typeface="Calibri"/>
              </a:rPr>
              <a:t>that</a:t>
            </a:r>
            <a:r>
              <a:rPr sz="1300" spc="-5" dirty="0">
                <a:latin typeface="Calibri"/>
                <a:cs typeface="Calibri"/>
              </a:rPr>
              <a:t> </a:t>
            </a:r>
            <a:r>
              <a:rPr sz="1300" spc="-10" dirty="0">
                <a:latin typeface="Calibri"/>
                <a:cs typeface="Calibri"/>
              </a:rPr>
              <a:t>utilizes</a:t>
            </a:r>
            <a:r>
              <a:rPr sz="1300" spc="-5" dirty="0">
                <a:latin typeface="Calibri"/>
                <a:cs typeface="Calibri"/>
              </a:rPr>
              <a:t> </a:t>
            </a:r>
            <a:r>
              <a:rPr sz="1300" spc="-10" dirty="0">
                <a:latin typeface="Calibri"/>
                <a:cs typeface="Calibri"/>
              </a:rPr>
              <a:t>fuzzy</a:t>
            </a:r>
            <a:r>
              <a:rPr sz="1300" spc="-5" dirty="0">
                <a:latin typeface="Calibri"/>
                <a:cs typeface="Calibri"/>
              </a:rPr>
              <a:t> logic </a:t>
            </a:r>
            <a:r>
              <a:rPr sz="1300" spc="-10" dirty="0">
                <a:latin typeface="Calibri"/>
                <a:cs typeface="Calibri"/>
              </a:rPr>
              <a:t>to </a:t>
            </a:r>
            <a:r>
              <a:rPr sz="1300" spc="-5" dirty="0">
                <a:latin typeface="Calibri"/>
                <a:cs typeface="Calibri"/>
              </a:rPr>
              <a:t> </a:t>
            </a:r>
            <a:r>
              <a:rPr sz="1300" spc="-10" dirty="0">
                <a:latin typeface="Calibri"/>
                <a:cs typeface="Calibri"/>
              </a:rPr>
              <a:t>continuously</a:t>
            </a:r>
            <a:r>
              <a:rPr sz="1300" spc="-5" dirty="0">
                <a:latin typeface="Calibri"/>
                <a:cs typeface="Calibri"/>
              </a:rPr>
              <a:t> </a:t>
            </a:r>
            <a:r>
              <a:rPr sz="1300" dirty="0">
                <a:latin typeface="Calibri"/>
                <a:cs typeface="Calibri"/>
              </a:rPr>
              <a:t>and </a:t>
            </a:r>
            <a:r>
              <a:rPr sz="1300" spc="-5" dirty="0">
                <a:latin typeface="Calibri"/>
                <a:cs typeface="Calibri"/>
              </a:rPr>
              <a:t>smoothly</a:t>
            </a:r>
            <a:r>
              <a:rPr sz="1300" dirty="0">
                <a:latin typeface="Calibri"/>
                <a:cs typeface="Calibri"/>
              </a:rPr>
              <a:t> </a:t>
            </a:r>
            <a:r>
              <a:rPr sz="1300" spc="-10" dirty="0">
                <a:latin typeface="Calibri"/>
                <a:cs typeface="Calibri"/>
              </a:rPr>
              <a:t>detect</a:t>
            </a:r>
            <a:r>
              <a:rPr sz="1300" spc="-5" dirty="0">
                <a:latin typeface="Calibri"/>
                <a:cs typeface="Calibri"/>
              </a:rPr>
              <a:t> </a:t>
            </a:r>
            <a:r>
              <a:rPr sz="1300" spc="-10" dirty="0">
                <a:latin typeface="Calibri"/>
                <a:cs typeface="Calibri"/>
              </a:rPr>
              <a:t>gait</a:t>
            </a:r>
            <a:r>
              <a:rPr sz="1300" dirty="0">
                <a:latin typeface="Calibri"/>
                <a:cs typeface="Calibri"/>
              </a:rPr>
              <a:t> </a:t>
            </a:r>
            <a:r>
              <a:rPr sz="1300" spc="-5" dirty="0">
                <a:latin typeface="Calibri"/>
                <a:cs typeface="Calibri"/>
              </a:rPr>
              <a:t>phases,</a:t>
            </a:r>
            <a:r>
              <a:rPr sz="1300" dirty="0">
                <a:latin typeface="Calibri"/>
                <a:cs typeface="Calibri"/>
              </a:rPr>
              <a:t> </a:t>
            </a:r>
            <a:r>
              <a:rPr sz="1300" spc="-5" dirty="0">
                <a:latin typeface="Calibri"/>
                <a:cs typeface="Calibri"/>
              </a:rPr>
              <a:t>enabling </a:t>
            </a:r>
            <a:r>
              <a:rPr sz="1300" dirty="0">
                <a:latin typeface="Calibri"/>
                <a:cs typeface="Calibri"/>
              </a:rPr>
              <a:t>a </a:t>
            </a:r>
            <a:r>
              <a:rPr sz="1300" spc="-10" dirty="0">
                <a:latin typeface="Calibri"/>
                <a:cs typeface="Calibri"/>
              </a:rPr>
              <a:t>comprehensive </a:t>
            </a:r>
            <a:r>
              <a:rPr sz="1300" spc="-280" dirty="0">
                <a:latin typeface="Calibri"/>
                <a:cs typeface="Calibri"/>
              </a:rPr>
              <a:t> </a:t>
            </a:r>
            <a:r>
              <a:rPr sz="1300" spc="-10" dirty="0">
                <a:latin typeface="Calibri"/>
                <a:cs typeface="Calibri"/>
              </a:rPr>
              <a:t>utilization </a:t>
            </a:r>
            <a:r>
              <a:rPr sz="1300" spc="-5" dirty="0">
                <a:latin typeface="Calibri"/>
                <a:cs typeface="Calibri"/>
              </a:rPr>
              <a:t>of GCF sensor </a:t>
            </a:r>
            <a:r>
              <a:rPr sz="1300" spc="-10" dirty="0">
                <a:latin typeface="Calibri"/>
                <a:cs typeface="Calibri"/>
              </a:rPr>
              <a:t>information.</a:t>
            </a:r>
            <a:endParaRPr sz="1300" dirty="0">
              <a:latin typeface="Calibri"/>
              <a:cs typeface="Calibri"/>
            </a:endParaRPr>
          </a:p>
          <a:p>
            <a:pPr marL="357505" marR="374015" algn="just">
              <a:lnSpc>
                <a:spcPts val="1400"/>
              </a:lnSpc>
              <a:spcBef>
                <a:spcPts val="815"/>
              </a:spcBef>
            </a:pPr>
            <a:r>
              <a:rPr sz="1300" spc="-15" dirty="0">
                <a:latin typeface="Calibri"/>
                <a:cs typeface="Calibri"/>
              </a:rPr>
              <a:t>Additionally, </a:t>
            </a:r>
            <a:r>
              <a:rPr sz="1300" spc="-5" dirty="0">
                <a:latin typeface="Calibri"/>
                <a:cs typeface="Calibri"/>
              </a:rPr>
              <a:t>the paper </a:t>
            </a:r>
            <a:r>
              <a:rPr sz="1300" spc="-10" dirty="0">
                <a:latin typeface="Calibri"/>
                <a:cs typeface="Calibri"/>
              </a:rPr>
              <a:t>presents </a:t>
            </a:r>
            <a:r>
              <a:rPr sz="1300" dirty="0">
                <a:latin typeface="Calibri"/>
                <a:cs typeface="Calibri"/>
              </a:rPr>
              <a:t>a </a:t>
            </a:r>
            <a:r>
              <a:rPr sz="1300" spc="-10" dirty="0">
                <a:latin typeface="Calibri"/>
                <a:cs typeface="Calibri"/>
              </a:rPr>
              <a:t>higher-level </a:t>
            </a:r>
            <a:r>
              <a:rPr sz="1300" spc="-5" dirty="0">
                <a:latin typeface="Calibri"/>
                <a:cs typeface="Calibri"/>
              </a:rPr>
              <a:t>algorithm </a:t>
            </a:r>
            <a:r>
              <a:rPr sz="1300" spc="-10" dirty="0">
                <a:latin typeface="Calibri"/>
                <a:cs typeface="Calibri"/>
              </a:rPr>
              <a:t>that quantitatively </a:t>
            </a:r>
            <a:r>
              <a:rPr sz="1300" spc="-5" dirty="0">
                <a:latin typeface="Calibri"/>
                <a:cs typeface="Calibri"/>
              </a:rPr>
              <a:t> </a:t>
            </a:r>
            <a:r>
              <a:rPr sz="1300" spc="-10" dirty="0">
                <a:latin typeface="Calibri"/>
                <a:cs typeface="Calibri"/>
              </a:rPr>
              <a:t>monitors </a:t>
            </a:r>
            <a:r>
              <a:rPr sz="1300" dirty="0">
                <a:latin typeface="Calibri"/>
                <a:cs typeface="Calibri"/>
              </a:rPr>
              <a:t>abnormalities </a:t>
            </a:r>
            <a:r>
              <a:rPr sz="1300" spc="-5" dirty="0">
                <a:latin typeface="Calibri"/>
                <a:cs typeface="Calibri"/>
              </a:rPr>
              <a:t>in human gait, including </a:t>
            </a:r>
            <a:r>
              <a:rPr sz="1300" spc="-10" dirty="0">
                <a:latin typeface="Calibri"/>
                <a:cs typeface="Calibri"/>
              </a:rPr>
              <a:t>improper </a:t>
            </a:r>
            <a:r>
              <a:rPr sz="1300" spc="-5" dirty="0">
                <a:latin typeface="Calibri"/>
                <a:cs typeface="Calibri"/>
              </a:rPr>
              <a:t>GCF </a:t>
            </a:r>
            <a:r>
              <a:rPr sz="1300" spc="-10" dirty="0">
                <a:latin typeface="Calibri"/>
                <a:cs typeface="Calibri"/>
              </a:rPr>
              <a:t>patterns </a:t>
            </a:r>
            <a:r>
              <a:rPr sz="1300" dirty="0">
                <a:latin typeface="Calibri"/>
                <a:cs typeface="Calibri"/>
              </a:rPr>
              <a:t>and </a:t>
            </a:r>
            <a:r>
              <a:rPr sz="1300" spc="-280" dirty="0">
                <a:latin typeface="Calibri"/>
                <a:cs typeface="Calibri"/>
              </a:rPr>
              <a:t> </a:t>
            </a:r>
            <a:r>
              <a:rPr sz="1300" spc="-10" dirty="0">
                <a:latin typeface="Calibri"/>
                <a:cs typeface="Calibri"/>
              </a:rPr>
              <a:t>incorrect gait</a:t>
            </a:r>
            <a:r>
              <a:rPr sz="1300" spc="-5" dirty="0">
                <a:latin typeface="Calibri"/>
                <a:cs typeface="Calibri"/>
              </a:rPr>
              <a:t> phase sequences.</a:t>
            </a:r>
            <a:endParaRPr sz="1300" dirty="0">
              <a:latin typeface="Calibri"/>
              <a:cs typeface="Calibri"/>
            </a:endParaRPr>
          </a:p>
          <a:p>
            <a:pPr marL="357505" marR="5080">
              <a:lnSpc>
                <a:spcPts val="1400"/>
              </a:lnSpc>
              <a:spcBef>
                <a:spcPts val="810"/>
              </a:spcBef>
            </a:pPr>
            <a:r>
              <a:rPr sz="1300" spc="-5" dirty="0">
                <a:latin typeface="Calibri"/>
                <a:cs typeface="Calibri"/>
              </a:rPr>
              <a:t>The</a:t>
            </a:r>
            <a:r>
              <a:rPr sz="1300" dirty="0">
                <a:latin typeface="Calibri"/>
                <a:cs typeface="Calibri"/>
              </a:rPr>
              <a:t> </a:t>
            </a:r>
            <a:r>
              <a:rPr sz="1300" spc="-10" dirty="0">
                <a:latin typeface="Calibri"/>
                <a:cs typeface="Calibri"/>
              </a:rPr>
              <a:t>proposed</a:t>
            </a:r>
            <a:r>
              <a:rPr sz="1300" dirty="0">
                <a:latin typeface="Calibri"/>
                <a:cs typeface="Calibri"/>
              </a:rPr>
              <a:t> </a:t>
            </a:r>
            <a:r>
              <a:rPr sz="1300" spc="-5" dirty="0">
                <a:latin typeface="Calibri"/>
                <a:cs typeface="Calibri"/>
              </a:rPr>
              <a:t>methods</a:t>
            </a:r>
            <a:r>
              <a:rPr sz="1300" dirty="0">
                <a:latin typeface="Calibri"/>
                <a:cs typeface="Calibri"/>
              </a:rPr>
              <a:t> </a:t>
            </a:r>
            <a:r>
              <a:rPr sz="1300" spc="-10" dirty="0">
                <a:latin typeface="Calibri"/>
                <a:cs typeface="Calibri"/>
              </a:rPr>
              <a:t>are</a:t>
            </a:r>
            <a:r>
              <a:rPr sz="1300" dirty="0">
                <a:latin typeface="Calibri"/>
                <a:cs typeface="Calibri"/>
              </a:rPr>
              <a:t> </a:t>
            </a:r>
            <a:r>
              <a:rPr sz="1300" spc="-10" dirty="0">
                <a:latin typeface="Calibri"/>
                <a:cs typeface="Calibri"/>
              </a:rPr>
              <a:t>implemented</a:t>
            </a:r>
            <a:r>
              <a:rPr sz="1300" dirty="0">
                <a:latin typeface="Calibri"/>
                <a:cs typeface="Calibri"/>
              </a:rPr>
              <a:t> </a:t>
            </a:r>
            <a:r>
              <a:rPr sz="1300" spc="-5" dirty="0">
                <a:latin typeface="Calibri"/>
                <a:cs typeface="Calibri"/>
              </a:rPr>
              <a:t>using</a:t>
            </a:r>
            <a:r>
              <a:rPr sz="1300" dirty="0">
                <a:latin typeface="Calibri"/>
                <a:cs typeface="Calibri"/>
              </a:rPr>
              <a:t> </a:t>
            </a:r>
            <a:r>
              <a:rPr sz="1300" spc="-10" dirty="0">
                <a:latin typeface="Calibri"/>
                <a:cs typeface="Calibri"/>
              </a:rPr>
              <a:t>sensor-embedded</a:t>
            </a:r>
            <a:r>
              <a:rPr sz="1300" dirty="0">
                <a:latin typeface="Calibri"/>
                <a:cs typeface="Calibri"/>
              </a:rPr>
              <a:t> </a:t>
            </a:r>
            <a:r>
              <a:rPr sz="1300" spc="-5" dirty="0">
                <a:latin typeface="Calibri"/>
                <a:cs typeface="Calibri"/>
              </a:rPr>
              <a:t>shoes,</a:t>
            </a:r>
            <a:r>
              <a:rPr sz="1300" dirty="0">
                <a:latin typeface="Calibri"/>
                <a:cs typeface="Calibri"/>
              </a:rPr>
              <a:t> </a:t>
            </a:r>
            <a:r>
              <a:rPr sz="1300" spc="-15" dirty="0">
                <a:latin typeface="Calibri"/>
                <a:cs typeface="Calibri"/>
              </a:rPr>
              <a:t>referred </a:t>
            </a:r>
            <a:r>
              <a:rPr sz="1300" spc="-280" dirty="0">
                <a:latin typeface="Calibri"/>
                <a:cs typeface="Calibri"/>
              </a:rPr>
              <a:t> </a:t>
            </a:r>
            <a:r>
              <a:rPr sz="1300" spc="-10" dirty="0">
                <a:latin typeface="Calibri"/>
                <a:cs typeface="Calibri"/>
              </a:rPr>
              <a:t>to </a:t>
            </a:r>
            <a:r>
              <a:rPr sz="1300" dirty="0">
                <a:latin typeface="Calibri"/>
                <a:cs typeface="Calibri"/>
              </a:rPr>
              <a:t>as</a:t>
            </a:r>
            <a:r>
              <a:rPr sz="1300" spc="-5" dirty="0">
                <a:latin typeface="Calibri"/>
                <a:cs typeface="Calibri"/>
              </a:rPr>
              <a:t> smart shoes, which </a:t>
            </a:r>
            <a:r>
              <a:rPr sz="1300" spc="-15" dirty="0">
                <a:latin typeface="Calibri"/>
                <a:cs typeface="Calibri"/>
              </a:rPr>
              <a:t>feature</a:t>
            </a:r>
            <a:r>
              <a:rPr sz="1300" spc="-5" dirty="0">
                <a:latin typeface="Calibri"/>
                <a:cs typeface="Calibri"/>
              </a:rPr>
              <a:t> </a:t>
            </a:r>
            <a:r>
              <a:rPr sz="1300" spc="-10" dirty="0">
                <a:latin typeface="Calibri"/>
                <a:cs typeface="Calibri"/>
              </a:rPr>
              <a:t>four</a:t>
            </a:r>
            <a:r>
              <a:rPr sz="1300" spc="-5" dirty="0">
                <a:latin typeface="Calibri"/>
                <a:cs typeface="Calibri"/>
              </a:rPr>
              <a:t> GCF </a:t>
            </a:r>
            <a:r>
              <a:rPr sz="1300" spc="-10" dirty="0">
                <a:latin typeface="Calibri"/>
                <a:cs typeface="Calibri"/>
              </a:rPr>
              <a:t>sensors</a:t>
            </a:r>
            <a:r>
              <a:rPr sz="1300" spc="-5" dirty="0">
                <a:latin typeface="Calibri"/>
                <a:cs typeface="Calibri"/>
              </a:rPr>
              <a:t> installed </a:t>
            </a:r>
            <a:r>
              <a:rPr sz="1300" spc="-10" dirty="0">
                <a:latin typeface="Calibri"/>
                <a:cs typeface="Calibri"/>
              </a:rPr>
              <a:t>between</a:t>
            </a:r>
            <a:r>
              <a:rPr sz="1300" spc="-5" dirty="0">
                <a:latin typeface="Calibri"/>
                <a:cs typeface="Calibri"/>
              </a:rPr>
              <a:t> the cushion </a:t>
            </a:r>
            <a:r>
              <a:rPr sz="1300" dirty="0">
                <a:latin typeface="Calibri"/>
                <a:cs typeface="Calibri"/>
              </a:rPr>
              <a:t> </a:t>
            </a:r>
            <a:r>
              <a:rPr sz="1300" spc="-5" dirty="0">
                <a:latin typeface="Calibri"/>
                <a:cs typeface="Calibri"/>
              </a:rPr>
              <a:t>pad</a:t>
            </a:r>
            <a:r>
              <a:rPr sz="1300" spc="-10" dirty="0">
                <a:latin typeface="Calibri"/>
                <a:cs typeface="Calibri"/>
              </a:rPr>
              <a:t> </a:t>
            </a:r>
            <a:r>
              <a:rPr sz="1300" dirty="0">
                <a:latin typeface="Calibri"/>
                <a:cs typeface="Calibri"/>
              </a:rPr>
              <a:t>and</a:t>
            </a:r>
            <a:r>
              <a:rPr sz="1300" spc="-5" dirty="0">
                <a:latin typeface="Calibri"/>
                <a:cs typeface="Calibri"/>
              </a:rPr>
              <a:t> the sole.</a:t>
            </a:r>
            <a:endParaRPr sz="1300" dirty="0">
              <a:latin typeface="Calibri"/>
              <a:cs typeface="Calibri"/>
            </a:endParaRPr>
          </a:p>
          <a:p>
            <a:pPr marL="357505" marR="36195">
              <a:lnSpc>
                <a:spcPts val="1400"/>
              </a:lnSpc>
              <a:spcBef>
                <a:spcPts val="815"/>
              </a:spcBef>
            </a:pPr>
            <a:r>
              <a:rPr sz="1300" spc="-10" dirty="0">
                <a:latin typeface="Calibri"/>
                <a:cs typeface="Calibri"/>
              </a:rPr>
              <a:t>Overall,</a:t>
            </a:r>
            <a:r>
              <a:rPr sz="1300" spc="-5" dirty="0">
                <a:latin typeface="Calibri"/>
                <a:cs typeface="Calibri"/>
              </a:rPr>
              <a:t> the</a:t>
            </a:r>
            <a:r>
              <a:rPr sz="1300" dirty="0">
                <a:latin typeface="Calibri"/>
                <a:cs typeface="Calibri"/>
              </a:rPr>
              <a:t> </a:t>
            </a:r>
            <a:r>
              <a:rPr sz="1300" spc="-10" dirty="0">
                <a:latin typeface="Calibri"/>
                <a:cs typeface="Calibri"/>
              </a:rPr>
              <a:t>research</a:t>
            </a:r>
            <a:r>
              <a:rPr sz="1300" spc="-5" dirty="0">
                <a:latin typeface="Calibri"/>
                <a:cs typeface="Calibri"/>
              </a:rPr>
              <a:t> paper</a:t>
            </a:r>
            <a:r>
              <a:rPr sz="1300" dirty="0">
                <a:latin typeface="Calibri"/>
                <a:cs typeface="Calibri"/>
              </a:rPr>
              <a:t> </a:t>
            </a:r>
            <a:r>
              <a:rPr sz="1300" spc="-10" dirty="0">
                <a:latin typeface="Calibri"/>
                <a:cs typeface="Calibri"/>
              </a:rPr>
              <a:t>introduces</a:t>
            </a:r>
            <a:r>
              <a:rPr sz="1300" dirty="0">
                <a:latin typeface="Calibri"/>
                <a:cs typeface="Calibri"/>
              </a:rPr>
              <a:t> an</a:t>
            </a:r>
            <a:r>
              <a:rPr sz="1300" spc="-5" dirty="0">
                <a:latin typeface="Calibri"/>
                <a:cs typeface="Calibri"/>
              </a:rPr>
              <a:t> approach</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latin typeface="Calibri"/>
                <a:cs typeface="Calibri"/>
              </a:rPr>
              <a:t>gait</a:t>
            </a:r>
            <a:r>
              <a:rPr sz="1300" dirty="0">
                <a:latin typeface="Calibri"/>
                <a:cs typeface="Calibri"/>
              </a:rPr>
              <a:t> </a:t>
            </a:r>
            <a:r>
              <a:rPr sz="1300" spc="-10" dirty="0">
                <a:latin typeface="Calibri"/>
                <a:cs typeface="Calibri"/>
              </a:rPr>
              <a:t>monitoring</a:t>
            </a:r>
            <a:r>
              <a:rPr sz="1300" dirty="0">
                <a:latin typeface="Calibri"/>
                <a:cs typeface="Calibri"/>
              </a:rPr>
              <a:t> </a:t>
            </a:r>
            <a:r>
              <a:rPr sz="1300" spc="-5" dirty="0">
                <a:latin typeface="Calibri"/>
                <a:cs typeface="Calibri"/>
              </a:rPr>
              <a:t>using </a:t>
            </a:r>
            <a:r>
              <a:rPr sz="1300" dirty="0">
                <a:latin typeface="Calibri"/>
                <a:cs typeface="Calibri"/>
              </a:rPr>
              <a:t>air </a:t>
            </a:r>
            <a:r>
              <a:rPr sz="1300" spc="5" dirty="0">
                <a:latin typeface="Calibri"/>
                <a:cs typeface="Calibri"/>
              </a:rPr>
              <a:t> </a:t>
            </a:r>
            <a:r>
              <a:rPr sz="1300" spc="-10" dirty="0">
                <a:latin typeface="Calibri"/>
                <a:cs typeface="Calibri"/>
              </a:rPr>
              <a:t>pressure</a:t>
            </a:r>
            <a:r>
              <a:rPr sz="1300" spc="-5" dirty="0">
                <a:latin typeface="Calibri"/>
                <a:cs typeface="Calibri"/>
              </a:rPr>
              <a:t> </a:t>
            </a:r>
            <a:r>
              <a:rPr sz="1300" spc="-10" dirty="0">
                <a:latin typeface="Calibri"/>
                <a:cs typeface="Calibri"/>
              </a:rPr>
              <a:t>sensors</a:t>
            </a:r>
            <a:r>
              <a:rPr sz="1300" dirty="0">
                <a:latin typeface="Calibri"/>
                <a:cs typeface="Calibri"/>
              </a:rPr>
              <a:t> and</a:t>
            </a:r>
            <a:r>
              <a:rPr sz="1300" spc="-5" dirty="0">
                <a:latin typeface="Calibri"/>
                <a:cs typeface="Calibri"/>
              </a:rPr>
              <a:t> </a:t>
            </a:r>
            <a:r>
              <a:rPr sz="1300" spc="-10" dirty="0">
                <a:latin typeface="Calibri"/>
                <a:cs typeface="Calibri"/>
              </a:rPr>
              <a:t>provides</a:t>
            </a:r>
            <a:r>
              <a:rPr sz="1300" dirty="0">
                <a:latin typeface="Calibri"/>
                <a:cs typeface="Calibri"/>
              </a:rPr>
              <a:t> </a:t>
            </a:r>
            <a:r>
              <a:rPr sz="1300" spc="-10" dirty="0">
                <a:latin typeface="Calibri"/>
                <a:cs typeface="Calibri"/>
              </a:rPr>
              <a:t>insights</a:t>
            </a:r>
            <a:r>
              <a:rPr sz="1300" spc="-5" dirty="0">
                <a:latin typeface="Calibri"/>
                <a:cs typeface="Calibri"/>
              </a:rPr>
              <a:t> </a:t>
            </a:r>
            <a:r>
              <a:rPr sz="1300" spc="-10" dirty="0">
                <a:latin typeface="Calibri"/>
                <a:cs typeface="Calibri"/>
              </a:rPr>
              <a:t>into</a:t>
            </a:r>
            <a:r>
              <a:rPr sz="1300" dirty="0">
                <a:latin typeface="Calibri"/>
                <a:cs typeface="Calibri"/>
              </a:rPr>
              <a:t> </a:t>
            </a:r>
            <a:r>
              <a:rPr sz="1300" spc="-5" dirty="0">
                <a:latin typeface="Calibri"/>
                <a:cs typeface="Calibri"/>
              </a:rPr>
              <a:t>the </a:t>
            </a:r>
            <a:r>
              <a:rPr sz="1300" spc="-10" dirty="0">
                <a:latin typeface="Calibri"/>
                <a:cs typeface="Calibri"/>
              </a:rPr>
              <a:t>detection</a:t>
            </a:r>
            <a:r>
              <a:rPr sz="1300" dirty="0">
                <a:latin typeface="Calibri"/>
                <a:cs typeface="Calibri"/>
              </a:rPr>
              <a:t> </a:t>
            </a:r>
            <a:r>
              <a:rPr sz="1300" spc="-5" dirty="0">
                <a:latin typeface="Calibri"/>
                <a:cs typeface="Calibri"/>
              </a:rPr>
              <a:t>of</a:t>
            </a:r>
            <a:r>
              <a:rPr sz="1300" dirty="0">
                <a:latin typeface="Calibri"/>
                <a:cs typeface="Calibri"/>
              </a:rPr>
              <a:t> </a:t>
            </a:r>
            <a:r>
              <a:rPr sz="1300" spc="-10" dirty="0">
                <a:latin typeface="Calibri"/>
                <a:cs typeface="Calibri"/>
              </a:rPr>
              <a:t>gait</a:t>
            </a:r>
            <a:r>
              <a:rPr sz="1300" spc="-5" dirty="0">
                <a:latin typeface="Calibri"/>
                <a:cs typeface="Calibri"/>
              </a:rPr>
              <a:t> phases</a:t>
            </a:r>
            <a:r>
              <a:rPr sz="1300" dirty="0">
                <a:latin typeface="Calibri"/>
                <a:cs typeface="Calibri"/>
              </a:rPr>
              <a:t> and </a:t>
            </a:r>
            <a:r>
              <a:rPr sz="1300" spc="5" dirty="0">
                <a:latin typeface="Calibri"/>
                <a:cs typeface="Calibri"/>
              </a:rPr>
              <a:t> </a:t>
            </a:r>
            <a:r>
              <a:rPr sz="1300" dirty="0">
                <a:latin typeface="Calibri"/>
                <a:cs typeface="Calibri"/>
              </a:rPr>
              <a:t>abnormalities,</a:t>
            </a:r>
            <a:r>
              <a:rPr sz="1300" spc="-5" dirty="0">
                <a:latin typeface="Calibri"/>
                <a:cs typeface="Calibri"/>
              </a:rPr>
              <a:t> </a:t>
            </a:r>
            <a:r>
              <a:rPr sz="1300" spc="-10" dirty="0">
                <a:latin typeface="Calibri"/>
                <a:cs typeface="Calibri"/>
              </a:rPr>
              <a:t>offering</a:t>
            </a:r>
            <a:r>
              <a:rPr sz="1300" dirty="0">
                <a:latin typeface="Calibri"/>
                <a:cs typeface="Calibri"/>
              </a:rPr>
              <a:t> </a:t>
            </a:r>
            <a:r>
              <a:rPr sz="1300" spc="-10" dirty="0">
                <a:latin typeface="Calibri"/>
                <a:cs typeface="Calibri"/>
              </a:rPr>
              <a:t>potential</a:t>
            </a:r>
            <a:r>
              <a:rPr sz="1300" dirty="0">
                <a:latin typeface="Calibri"/>
                <a:cs typeface="Calibri"/>
              </a:rPr>
              <a:t> </a:t>
            </a:r>
            <a:r>
              <a:rPr sz="1300" spc="-5" dirty="0">
                <a:latin typeface="Calibri"/>
                <a:cs typeface="Calibri"/>
              </a:rPr>
              <a:t>applications</a:t>
            </a:r>
            <a:r>
              <a:rPr sz="1300" dirty="0">
                <a:latin typeface="Calibri"/>
                <a:cs typeface="Calibri"/>
              </a:rPr>
              <a:t> </a:t>
            </a:r>
            <a:r>
              <a:rPr sz="1300" spc="-5" dirty="0">
                <a:latin typeface="Calibri"/>
                <a:cs typeface="Calibri"/>
              </a:rPr>
              <a:t>in</a:t>
            </a:r>
            <a:r>
              <a:rPr sz="1300" dirty="0">
                <a:latin typeface="Calibri"/>
                <a:cs typeface="Calibri"/>
              </a:rPr>
              <a:t> </a:t>
            </a:r>
            <a:r>
              <a:rPr sz="1300" spc="-5" dirty="0">
                <a:latin typeface="Calibri"/>
                <a:cs typeface="Calibri"/>
              </a:rPr>
              <a:t>advanced</a:t>
            </a:r>
            <a:r>
              <a:rPr sz="1300" dirty="0">
                <a:latin typeface="Calibri"/>
                <a:cs typeface="Calibri"/>
              </a:rPr>
              <a:t> </a:t>
            </a:r>
            <a:r>
              <a:rPr sz="1300" spc="-10" dirty="0">
                <a:latin typeface="Calibri"/>
                <a:cs typeface="Calibri"/>
              </a:rPr>
              <a:t>rehabilitation</a:t>
            </a:r>
            <a:r>
              <a:rPr sz="1300" dirty="0">
                <a:latin typeface="Calibri"/>
                <a:cs typeface="Calibri"/>
              </a:rPr>
              <a:t> </a:t>
            </a:r>
            <a:r>
              <a:rPr sz="1300" spc="-15" dirty="0">
                <a:latin typeface="Calibri"/>
                <a:cs typeface="Calibri"/>
              </a:rPr>
              <a:t>systems.</a:t>
            </a:r>
            <a:endParaRPr sz="1300" dirty="0">
              <a:latin typeface="Calibri"/>
              <a:cs typeface="Calibri"/>
            </a:endParaRPr>
          </a:p>
        </p:txBody>
      </p:sp>
      <p:sp>
        <p:nvSpPr>
          <p:cNvPr id="4" name="object 4"/>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[3]</a:t>
            </a:r>
            <a:r>
              <a:rPr sz="800" dirty="0">
                <a:solidFill>
                  <a:srgbClr val="888888"/>
                </a:solidFill>
                <a:latin typeface="Calibri"/>
                <a:cs typeface="Calibri"/>
              </a:rPr>
              <a:t> </a:t>
            </a:r>
            <a:r>
              <a:rPr sz="800" spc="-5" dirty="0">
                <a:solidFill>
                  <a:srgbClr val="888888"/>
                </a:solidFill>
                <a:latin typeface="Calibri"/>
                <a:cs typeface="Calibri"/>
              </a:rPr>
              <a:t>Kong,</a:t>
            </a:r>
            <a:r>
              <a:rPr sz="800" dirty="0">
                <a:solidFill>
                  <a:srgbClr val="888888"/>
                </a:solidFill>
                <a:latin typeface="Calibri"/>
                <a:cs typeface="Calibri"/>
              </a:rPr>
              <a:t> </a:t>
            </a:r>
            <a:r>
              <a:rPr sz="800" spc="-10" dirty="0">
                <a:solidFill>
                  <a:srgbClr val="888888"/>
                </a:solidFill>
                <a:latin typeface="Calibri"/>
                <a:cs typeface="Calibri"/>
              </a:rPr>
              <a:t>Kyoungchul,</a:t>
            </a:r>
            <a:r>
              <a:rPr sz="800" dirty="0">
                <a:solidFill>
                  <a:srgbClr val="888888"/>
                </a:solidFill>
                <a:latin typeface="Calibri"/>
                <a:cs typeface="Calibri"/>
              </a:rPr>
              <a:t> and </a:t>
            </a:r>
            <a:r>
              <a:rPr sz="800" spc="-10" dirty="0">
                <a:solidFill>
                  <a:srgbClr val="888888"/>
                </a:solidFill>
                <a:latin typeface="Calibri"/>
                <a:cs typeface="Calibri"/>
              </a:rPr>
              <a:t>Masayoshi</a:t>
            </a:r>
            <a:r>
              <a:rPr sz="800" dirty="0">
                <a:solidFill>
                  <a:srgbClr val="888888"/>
                </a:solidFill>
                <a:latin typeface="Calibri"/>
                <a:cs typeface="Calibri"/>
              </a:rPr>
              <a:t> </a:t>
            </a:r>
            <a:r>
              <a:rPr sz="800" spc="-15" dirty="0">
                <a:solidFill>
                  <a:srgbClr val="888888"/>
                </a:solidFill>
                <a:latin typeface="Calibri"/>
                <a:cs typeface="Calibri"/>
              </a:rPr>
              <a:t>Tomizuka.</a:t>
            </a:r>
            <a:r>
              <a:rPr sz="800" dirty="0">
                <a:solidFill>
                  <a:srgbClr val="888888"/>
                </a:solidFill>
                <a:latin typeface="Calibri"/>
                <a:cs typeface="Calibri"/>
              </a:rPr>
              <a:t> </a:t>
            </a:r>
            <a:r>
              <a:rPr sz="800" spc="-5" dirty="0">
                <a:solidFill>
                  <a:srgbClr val="888888"/>
                </a:solidFill>
                <a:latin typeface="Calibri"/>
                <a:cs typeface="Calibri"/>
              </a:rPr>
              <a:t>"A</a:t>
            </a:r>
            <a:r>
              <a:rPr sz="800" dirty="0">
                <a:solidFill>
                  <a:srgbClr val="888888"/>
                </a:solidFill>
                <a:latin typeface="Calibri"/>
                <a:cs typeface="Calibri"/>
              </a:rPr>
              <a:t> </a:t>
            </a:r>
            <a:r>
              <a:rPr sz="800" spc="-5" dirty="0">
                <a:solidFill>
                  <a:srgbClr val="888888"/>
                </a:solidFill>
                <a:latin typeface="Calibri"/>
                <a:cs typeface="Calibri"/>
              </a:rPr>
              <a:t>gait</a:t>
            </a:r>
            <a:r>
              <a:rPr sz="800" dirty="0">
                <a:solidFill>
                  <a:srgbClr val="888888"/>
                </a:solidFill>
                <a:latin typeface="Calibri"/>
                <a:cs typeface="Calibri"/>
              </a:rPr>
              <a:t> </a:t>
            </a:r>
            <a:r>
              <a:rPr sz="800" spc="-5" dirty="0">
                <a:solidFill>
                  <a:srgbClr val="888888"/>
                </a:solidFill>
                <a:latin typeface="Calibri"/>
                <a:cs typeface="Calibri"/>
              </a:rPr>
              <a:t>monitoring</a:t>
            </a:r>
            <a:r>
              <a:rPr sz="800" dirty="0">
                <a:solidFill>
                  <a:srgbClr val="888888"/>
                </a:solidFill>
                <a:latin typeface="Calibri"/>
                <a:cs typeface="Calibri"/>
              </a:rPr>
              <a:t> </a:t>
            </a:r>
            <a:r>
              <a:rPr sz="800" spc="-10" dirty="0">
                <a:solidFill>
                  <a:srgbClr val="888888"/>
                </a:solidFill>
                <a:latin typeface="Calibri"/>
                <a:cs typeface="Calibri"/>
              </a:rPr>
              <a:t>system</a:t>
            </a:r>
            <a:r>
              <a:rPr sz="800" spc="-5" dirty="0">
                <a:solidFill>
                  <a:srgbClr val="888888"/>
                </a:solidFill>
                <a:latin typeface="Calibri"/>
                <a:cs typeface="Calibri"/>
              </a:rPr>
              <a:t> based</a:t>
            </a:r>
            <a:r>
              <a:rPr sz="800" dirty="0">
                <a:solidFill>
                  <a:srgbClr val="888888"/>
                </a:solidFill>
                <a:latin typeface="Calibri"/>
                <a:cs typeface="Calibri"/>
              </a:rPr>
              <a:t> </a:t>
            </a:r>
            <a:r>
              <a:rPr sz="800" spc="-5" dirty="0">
                <a:solidFill>
                  <a:srgbClr val="888888"/>
                </a:solidFill>
                <a:latin typeface="Calibri"/>
                <a:cs typeface="Calibri"/>
              </a:rPr>
              <a:t>on</a:t>
            </a:r>
            <a:r>
              <a:rPr sz="800" dirty="0">
                <a:solidFill>
                  <a:srgbClr val="888888"/>
                </a:solidFill>
                <a:latin typeface="Calibri"/>
                <a:cs typeface="Calibri"/>
              </a:rPr>
              <a:t> air </a:t>
            </a:r>
            <a:r>
              <a:rPr sz="800" spc="-10" dirty="0">
                <a:solidFill>
                  <a:srgbClr val="888888"/>
                </a:solidFill>
                <a:latin typeface="Calibri"/>
                <a:cs typeface="Calibri"/>
              </a:rPr>
              <a:t>pressure</a:t>
            </a:r>
            <a:r>
              <a:rPr sz="800" dirty="0">
                <a:solidFill>
                  <a:srgbClr val="888888"/>
                </a:solidFill>
                <a:latin typeface="Calibri"/>
                <a:cs typeface="Calibri"/>
              </a:rPr>
              <a:t> </a:t>
            </a:r>
            <a:r>
              <a:rPr sz="800" spc="-10" dirty="0">
                <a:solidFill>
                  <a:srgbClr val="888888"/>
                </a:solidFill>
                <a:latin typeface="Calibri"/>
                <a:cs typeface="Calibri"/>
              </a:rPr>
              <a:t>sensors </a:t>
            </a:r>
            <a:r>
              <a:rPr sz="800" spc="-5" dirty="0">
                <a:solidFill>
                  <a:srgbClr val="888888"/>
                </a:solidFill>
                <a:latin typeface="Calibri"/>
                <a:cs typeface="Calibri"/>
              </a:rPr>
              <a:t> embedded</a:t>
            </a:r>
            <a:r>
              <a:rPr sz="800" spc="-10" dirty="0">
                <a:solidFill>
                  <a:srgbClr val="888888"/>
                </a:solidFill>
                <a:latin typeface="Calibri"/>
                <a:cs typeface="Calibri"/>
              </a:rPr>
              <a:t> </a:t>
            </a:r>
            <a:r>
              <a:rPr sz="800" spc="-5" dirty="0">
                <a:solidFill>
                  <a:srgbClr val="888888"/>
                </a:solidFill>
                <a:latin typeface="Calibri"/>
                <a:cs typeface="Calibri"/>
              </a:rPr>
              <a:t>in </a:t>
            </a:r>
            <a:r>
              <a:rPr sz="800" dirty="0">
                <a:solidFill>
                  <a:srgbClr val="888888"/>
                </a:solidFill>
                <a:latin typeface="Calibri"/>
                <a:cs typeface="Calibri"/>
              </a:rPr>
              <a:t>a</a:t>
            </a:r>
            <a:r>
              <a:rPr sz="800" spc="-5" dirty="0">
                <a:solidFill>
                  <a:srgbClr val="888888"/>
                </a:solidFill>
                <a:latin typeface="Calibri"/>
                <a:cs typeface="Calibri"/>
              </a:rPr>
              <a:t> shoe."</a:t>
            </a:r>
            <a:r>
              <a:rPr sz="800" dirty="0">
                <a:solidFill>
                  <a:srgbClr val="888888"/>
                </a:solidFill>
                <a:latin typeface="Calibri"/>
                <a:cs typeface="Calibri"/>
              </a:rPr>
              <a:t> </a:t>
            </a:r>
            <a:r>
              <a:rPr sz="800" i="1" spc="-10" dirty="0">
                <a:solidFill>
                  <a:srgbClr val="888888"/>
                </a:solidFill>
                <a:latin typeface="Calibri"/>
                <a:cs typeface="Calibri"/>
              </a:rPr>
              <a:t>IEEE/ASME</a:t>
            </a:r>
            <a:r>
              <a:rPr sz="800" i="1" spc="-5" dirty="0">
                <a:solidFill>
                  <a:srgbClr val="888888"/>
                </a:solidFill>
                <a:latin typeface="Calibri"/>
                <a:cs typeface="Calibri"/>
              </a:rPr>
              <a:t> </a:t>
            </a:r>
            <a:r>
              <a:rPr sz="800" i="1" spc="-10" dirty="0">
                <a:solidFill>
                  <a:srgbClr val="888888"/>
                </a:solidFill>
                <a:latin typeface="Calibri"/>
                <a:cs typeface="Calibri"/>
              </a:rPr>
              <a:t>Transactions</a:t>
            </a:r>
            <a:r>
              <a:rPr sz="800" i="1" spc="-5" dirty="0">
                <a:solidFill>
                  <a:srgbClr val="888888"/>
                </a:solidFill>
                <a:latin typeface="Calibri"/>
                <a:cs typeface="Calibri"/>
              </a:rPr>
              <a:t> on </a:t>
            </a:r>
            <a:r>
              <a:rPr sz="800" i="1" dirty="0">
                <a:solidFill>
                  <a:srgbClr val="888888"/>
                </a:solidFill>
                <a:latin typeface="Calibri"/>
                <a:cs typeface="Calibri"/>
              </a:rPr>
              <a:t>mechatronics</a:t>
            </a:r>
            <a:r>
              <a:rPr sz="800" i="1" spc="5" dirty="0">
                <a:solidFill>
                  <a:srgbClr val="888888"/>
                </a:solidFill>
                <a:latin typeface="Calibri"/>
                <a:cs typeface="Calibri"/>
              </a:rPr>
              <a:t> </a:t>
            </a:r>
            <a:r>
              <a:rPr sz="800" spc="-5" dirty="0">
                <a:solidFill>
                  <a:srgbClr val="888888"/>
                </a:solidFill>
                <a:latin typeface="Calibri"/>
                <a:cs typeface="Calibri"/>
              </a:rPr>
              <a:t>14.3 (2009): 358-370.</a:t>
            </a:r>
            <a:endParaRPr sz="800" dirty="0">
              <a:latin typeface="Calibri"/>
              <a:cs typeface="Calibri"/>
            </a:endParaRPr>
          </a:p>
        </p:txBody>
      </p:sp>
      <p:sp>
        <p:nvSpPr>
          <p:cNvPr id="5" name="object 5"/>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object 6"/>
          <p:cNvPicPr/>
          <p:nvPr/>
        </p:nvPicPr>
        <p:blipFill>
          <a:blip r:embed="rId2" cstate="print"/>
          <a:stretch>
            <a:fillRect/>
          </a:stretch>
        </p:blipFill>
        <p:spPr>
          <a:xfrm>
            <a:off x="6951857" y="1802714"/>
            <a:ext cx="1522706" cy="15335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0931-FDBD-4042-11BA-19CC94C83D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6818F6-A71D-4CA1-EDF1-E9FA77FF5AB5}"/>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612E1F06-12D1-3FF4-3846-9EF1ED7210B4}"/>
              </a:ext>
            </a:extLst>
          </p:cNvPr>
          <p:cNvSpPr txBox="1"/>
          <p:nvPr/>
        </p:nvSpPr>
        <p:spPr>
          <a:xfrm>
            <a:off x="304800" y="1276350"/>
            <a:ext cx="5796915" cy="329641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work develops a shoe sole sensor system with high-capacity, compact triaxial force sensors to estimate three-directional ground reaction forces (GRFs) during walking and turning movements. By utilizing Cr–N strain-sensitive                                   thin films mounted at key points on the shoe                               sole, the system captures detailed GRF data,                               which is then processed using machine                                           learning models, including multiple linear                                              regression (MLR) and Gaussian process                             regression (GPR). The results demonstrate that the GPR model effectively predicts GRFs in the y and z directions with a prediction error of less than 15%, showing strong agreement with force plate measurements</a:t>
            </a:r>
            <a:endParaRPr lang="en-US" sz="1200" dirty="0">
              <a:latin typeface="+mj-lt"/>
              <a:cs typeface="Calibri"/>
            </a:endParaRPr>
          </a:p>
        </p:txBody>
      </p:sp>
      <p:sp>
        <p:nvSpPr>
          <p:cNvPr id="4" name="object 4">
            <a:extLst>
              <a:ext uri="{FF2B5EF4-FFF2-40B4-BE49-F238E27FC236}">
                <a16:creationId xmlns:a16="http://schemas.microsoft.com/office/drawing/2014/main" id="{9CCEEE33-D825-84C2-EAD6-6880A907AA2E}"/>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5</a:t>
            </a:r>
            <a:r>
              <a:rPr sz="800" spc="-5" dirty="0">
                <a:solidFill>
                  <a:srgbClr val="888888"/>
                </a:solidFill>
                <a:latin typeface="Calibri"/>
                <a:cs typeface="Calibri"/>
              </a:rPr>
              <a:t>]</a:t>
            </a:r>
            <a:r>
              <a:rPr sz="800" dirty="0">
                <a:solidFill>
                  <a:srgbClr val="888888"/>
                </a:solidFill>
                <a:latin typeface="Calibri"/>
                <a:cs typeface="Calibri"/>
              </a:rPr>
              <a:t> </a:t>
            </a:r>
            <a:r>
              <a:rPr lang="en-US" sz="800" spc="-5" dirty="0">
                <a:solidFill>
                  <a:srgbClr val="888888"/>
                </a:solidFill>
                <a:latin typeface="Calibri"/>
                <a:cs typeface="Calibri"/>
              </a:rPr>
              <a:t>Prediction of Three-Directional Ground Reaction Forces during Walking Using a Shoe Sole Sensor System and Machine Learning</a:t>
            </a:r>
            <a:endParaRPr sz="800" dirty="0">
              <a:latin typeface="Calibri"/>
              <a:cs typeface="Calibri"/>
            </a:endParaRPr>
          </a:p>
        </p:txBody>
      </p:sp>
      <p:sp>
        <p:nvSpPr>
          <p:cNvPr id="5" name="object 5">
            <a:extLst>
              <a:ext uri="{FF2B5EF4-FFF2-40B4-BE49-F238E27FC236}">
                <a16:creationId xmlns:a16="http://schemas.microsoft.com/office/drawing/2014/main" id="{346B33CB-246B-643C-745E-C885603093D3}"/>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7" name="Picture 6">
            <a:extLst>
              <a:ext uri="{FF2B5EF4-FFF2-40B4-BE49-F238E27FC236}">
                <a16:creationId xmlns:a16="http://schemas.microsoft.com/office/drawing/2014/main" id="{B18265FF-29D4-5C48-B6A3-0E0B4A8E8796}"/>
              </a:ext>
            </a:extLst>
          </p:cNvPr>
          <p:cNvPicPr>
            <a:picLocks noChangeAspect="1"/>
          </p:cNvPicPr>
          <p:nvPr/>
        </p:nvPicPr>
        <p:blipFill>
          <a:blip r:embed="rId2"/>
          <a:stretch>
            <a:fillRect/>
          </a:stretch>
        </p:blipFill>
        <p:spPr>
          <a:xfrm>
            <a:off x="4935064" y="2077910"/>
            <a:ext cx="3810000" cy="1552575"/>
          </a:xfrm>
          <a:prstGeom prst="rect">
            <a:avLst/>
          </a:prstGeom>
        </p:spPr>
      </p:pic>
    </p:spTree>
    <p:extLst>
      <p:ext uri="{BB962C8B-B14F-4D97-AF65-F5344CB8AC3E}">
        <p14:creationId xmlns:p14="http://schemas.microsoft.com/office/powerpoint/2010/main" val="204768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B1320-BFBE-88A8-EA18-E88719FB6A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4ABFEA-313E-BC4C-F62A-B04909A8CCB3}"/>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063C8795-B667-33F5-AF20-1E946C07E3FE}"/>
              </a:ext>
            </a:extLst>
          </p:cNvPr>
          <p:cNvSpPr txBox="1"/>
          <p:nvPr/>
        </p:nvSpPr>
        <p:spPr>
          <a:xfrm>
            <a:off x="228600" y="1014033"/>
            <a:ext cx="5715000" cy="3542636"/>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paper presents a method for estimating three-axis ground reaction forces (GRFs) during walking using shoes equipped with three uniaxial EzForce-1D optical load cells and a sequence-to-sequence Long Short-Term Memory(seq2seq LSTM) model. The load cells, placed on the 1</a:t>
            </a:r>
            <a:r>
              <a:rPr lang="en-US" sz="1600" baseline="30000" dirty="0">
                <a:effectLst/>
                <a:latin typeface="+mj-lt"/>
                <a:ea typeface="Times New Roman" panose="02020603050405020304" pitchFamily="18" charset="0"/>
              </a:rPr>
              <a:t>st</a:t>
            </a:r>
            <a:r>
              <a:rPr lang="en-US" sz="1600" dirty="0">
                <a:effectLst/>
                <a:latin typeface="+mj-lt"/>
                <a:ea typeface="Times New Roman" panose="02020603050405020304" pitchFamily="18" charset="0"/>
              </a:rPr>
              <a:t> metatarsal, 5</a:t>
            </a:r>
            <a:r>
              <a:rPr lang="en-US" sz="1600" baseline="30000" dirty="0">
                <a:effectLst/>
                <a:latin typeface="+mj-lt"/>
                <a:ea typeface="Times New Roman" panose="02020603050405020304" pitchFamily="18" charset="0"/>
              </a:rPr>
              <a:t>th</a:t>
            </a:r>
            <a:r>
              <a:rPr lang="en-US" sz="1600" dirty="0">
                <a:effectLst/>
                <a:latin typeface="+mj-lt"/>
                <a:ea typeface="Times New Roman" panose="02020603050405020304" pitchFamily="18" charset="0"/>
              </a:rPr>
              <a:t>                                      metatarsal, and mid-heel regions, were designed                       to minimize distortion and adapt to different foot                           sizes. The collected data was used to predict                                   vertical, anterior-posterior (AP), and                                                      medial-lateral (ML) GRFs. The experiment involved                      81 healthy adults walking at their preferred speed, with GRF measured using force plates as a reference. The LSTM model was trained with resampled and filtered data from 109 sets and validated with separate test sets.</a:t>
            </a:r>
            <a:endParaRPr lang="en-US" sz="1200" dirty="0">
              <a:latin typeface="+mj-lt"/>
              <a:cs typeface="Calibri"/>
            </a:endParaRPr>
          </a:p>
        </p:txBody>
      </p:sp>
      <p:sp>
        <p:nvSpPr>
          <p:cNvPr id="4" name="object 4">
            <a:extLst>
              <a:ext uri="{FF2B5EF4-FFF2-40B4-BE49-F238E27FC236}">
                <a16:creationId xmlns:a16="http://schemas.microsoft.com/office/drawing/2014/main" id="{BE1CD304-A596-2984-2770-76432FB7B979}"/>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6</a:t>
            </a:r>
            <a:r>
              <a:rPr sz="800" spc="-5" dirty="0">
                <a:solidFill>
                  <a:srgbClr val="888888"/>
                </a:solidFill>
                <a:latin typeface="Calibri"/>
                <a:cs typeface="Calibri"/>
              </a:rPr>
              <a:t>]</a:t>
            </a:r>
            <a:r>
              <a:rPr lang="en-IN" sz="800" dirty="0">
                <a:solidFill>
                  <a:srgbClr val="888888"/>
                </a:solidFill>
                <a:latin typeface="Calibri"/>
                <a:cs typeface="Calibri"/>
              </a:rPr>
              <a:t> </a:t>
            </a:r>
            <a:r>
              <a:rPr lang="en-US" sz="800" spc="-10" dirty="0">
                <a:solidFill>
                  <a:srgbClr val="888888"/>
                </a:solidFill>
                <a:latin typeface="Calibri"/>
                <a:cs typeface="Calibri"/>
              </a:rPr>
              <a:t>A Deep Learning Model for 3D Ground Reaction Force Estimation Using Shoes with Three Uniaxial Load Cells</a:t>
            </a:r>
            <a:endParaRPr sz="800" dirty="0">
              <a:latin typeface="Calibri"/>
              <a:cs typeface="Calibri"/>
            </a:endParaRPr>
          </a:p>
        </p:txBody>
      </p:sp>
      <p:sp>
        <p:nvSpPr>
          <p:cNvPr id="5" name="object 5">
            <a:extLst>
              <a:ext uri="{FF2B5EF4-FFF2-40B4-BE49-F238E27FC236}">
                <a16:creationId xmlns:a16="http://schemas.microsoft.com/office/drawing/2014/main" id="{57E6C30A-08A7-6557-4FFF-817A0CA8F7E4}"/>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Picture 5">
            <a:extLst>
              <a:ext uri="{FF2B5EF4-FFF2-40B4-BE49-F238E27FC236}">
                <a16:creationId xmlns:a16="http://schemas.microsoft.com/office/drawing/2014/main" id="{3E294ADF-3A8A-9319-EE8F-732134C64827}"/>
              </a:ext>
            </a:extLst>
          </p:cNvPr>
          <p:cNvPicPr>
            <a:picLocks noChangeAspect="1"/>
          </p:cNvPicPr>
          <p:nvPr/>
        </p:nvPicPr>
        <p:blipFill>
          <a:blip r:embed="rId2"/>
          <a:stretch>
            <a:fillRect/>
          </a:stretch>
        </p:blipFill>
        <p:spPr>
          <a:xfrm>
            <a:off x="5029200" y="2063124"/>
            <a:ext cx="3886200" cy="1444454"/>
          </a:xfrm>
          <a:prstGeom prst="rect">
            <a:avLst/>
          </a:prstGeom>
        </p:spPr>
      </p:pic>
    </p:spTree>
    <p:extLst>
      <p:ext uri="{BB962C8B-B14F-4D97-AF65-F5344CB8AC3E}">
        <p14:creationId xmlns:p14="http://schemas.microsoft.com/office/powerpoint/2010/main" val="3881437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386840" cy="360680"/>
          </a:xfrm>
          <a:prstGeom prst="rect">
            <a:avLst/>
          </a:prstGeom>
        </p:spPr>
        <p:txBody>
          <a:bodyPr vert="horz" wrap="square" lIns="0" tIns="12700" rIns="0" bIns="0" rtlCol="0">
            <a:spAutoFit/>
          </a:bodyPr>
          <a:lstStyle/>
          <a:p>
            <a:pPr marL="12700">
              <a:lnSpc>
                <a:spcPct val="100000"/>
              </a:lnSpc>
              <a:spcBef>
                <a:spcPts val="100"/>
              </a:spcBef>
            </a:pPr>
            <a:r>
              <a:rPr sz="2200" spc="-5" dirty="0"/>
              <a:t>Motivation</a:t>
            </a:r>
            <a:endParaRPr sz="2200" dirty="0"/>
          </a:p>
        </p:txBody>
      </p:sp>
      <p:sp>
        <p:nvSpPr>
          <p:cNvPr id="3" name="object 3"/>
          <p:cNvSpPr txBox="1"/>
          <p:nvPr/>
        </p:nvSpPr>
        <p:spPr>
          <a:xfrm>
            <a:off x="853441" y="1293145"/>
            <a:ext cx="4820285" cy="2405380"/>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8450" algn="l"/>
                <a:tab pos="299085" algn="l"/>
              </a:tabLst>
            </a:pPr>
            <a:r>
              <a:rPr sz="1300" spc="-5" dirty="0">
                <a:latin typeface="Calibri"/>
                <a:cs typeface="Calibri"/>
              </a:rPr>
              <a:t>Smooth</a:t>
            </a:r>
            <a:r>
              <a:rPr sz="1300" spc="-10" dirty="0">
                <a:latin typeface="Calibri"/>
                <a:cs typeface="Calibri"/>
              </a:rPr>
              <a:t> </a:t>
            </a:r>
            <a:r>
              <a:rPr sz="1300" dirty="0">
                <a:latin typeface="Calibri"/>
                <a:cs typeface="Calibri"/>
              </a:rPr>
              <a:t>and</a:t>
            </a:r>
            <a:r>
              <a:rPr sz="1300" spc="-5" dirty="0">
                <a:latin typeface="Calibri"/>
                <a:cs typeface="Calibri"/>
              </a:rPr>
              <a:t> </a:t>
            </a:r>
            <a:r>
              <a:rPr sz="1300" spc="-10" dirty="0">
                <a:latin typeface="Calibri"/>
                <a:cs typeface="Calibri"/>
              </a:rPr>
              <a:t>Continuous</a:t>
            </a:r>
            <a:r>
              <a:rPr sz="1300" spc="15" dirty="0">
                <a:latin typeface="Calibri"/>
                <a:cs typeface="Calibri"/>
              </a:rPr>
              <a:t> </a:t>
            </a:r>
            <a:r>
              <a:rPr sz="1300" spc="-5" dirty="0">
                <a:solidFill>
                  <a:srgbClr val="4472C4"/>
                </a:solidFill>
                <a:latin typeface="Calibri"/>
                <a:cs typeface="Calibri"/>
              </a:rPr>
              <a:t>Gait </a:t>
            </a:r>
            <a:r>
              <a:rPr sz="1300" dirty="0">
                <a:solidFill>
                  <a:srgbClr val="4472C4"/>
                </a:solidFill>
                <a:latin typeface="Calibri"/>
                <a:cs typeface="Calibri"/>
              </a:rPr>
              <a:t>activity </a:t>
            </a:r>
            <a:r>
              <a:rPr sz="1300" dirty="0">
                <a:latin typeface="Calibri"/>
                <a:cs typeface="Calibri"/>
              </a:rPr>
              <a:t>&amp;</a:t>
            </a:r>
            <a:r>
              <a:rPr sz="1300" spc="-5" dirty="0">
                <a:latin typeface="Calibri"/>
                <a:cs typeface="Calibri"/>
              </a:rPr>
              <a:t> </a:t>
            </a:r>
            <a:r>
              <a:rPr sz="1300" spc="-5" dirty="0">
                <a:solidFill>
                  <a:srgbClr val="4472C4"/>
                </a:solidFill>
                <a:latin typeface="Calibri"/>
                <a:cs typeface="Calibri"/>
              </a:rPr>
              <a:t>GRF </a:t>
            </a:r>
            <a:r>
              <a:rPr sz="1300" spc="-10" dirty="0">
                <a:solidFill>
                  <a:srgbClr val="4472C4"/>
                </a:solidFill>
                <a:latin typeface="Calibri"/>
                <a:cs typeface="Calibri"/>
              </a:rPr>
              <a:t>detection</a:t>
            </a:r>
            <a:endParaRPr sz="1300" dirty="0">
              <a:latin typeface="Calibri"/>
              <a:cs typeface="Calibri"/>
            </a:endParaRPr>
          </a:p>
          <a:p>
            <a:pPr>
              <a:lnSpc>
                <a:spcPct val="100000"/>
              </a:lnSpc>
              <a:spcBef>
                <a:spcPts val="25"/>
              </a:spcBef>
              <a:buFont typeface="Arial MT"/>
              <a:buChar char="•"/>
            </a:pPr>
            <a:endParaRPr sz="1300" dirty="0">
              <a:latin typeface="Calibri"/>
              <a:cs typeface="Calibri"/>
            </a:endParaRPr>
          </a:p>
          <a:p>
            <a:pPr marL="298450" marR="1162685" indent="-286385">
              <a:lnSpc>
                <a:spcPts val="1400"/>
              </a:lnSpc>
              <a:buClr>
                <a:srgbClr val="000000"/>
              </a:buClr>
              <a:buFont typeface="Arial MT"/>
              <a:buChar char="•"/>
              <a:tabLst>
                <a:tab pos="298450" algn="l"/>
                <a:tab pos="299085" algn="l"/>
              </a:tabLst>
            </a:pPr>
            <a:r>
              <a:rPr sz="1300" spc="-10" dirty="0">
                <a:solidFill>
                  <a:srgbClr val="4472C4"/>
                </a:solidFill>
                <a:latin typeface="Calibri"/>
                <a:cs typeface="Calibri"/>
              </a:rPr>
              <a:t>Pressure </a:t>
            </a:r>
            <a:r>
              <a:rPr sz="1300" spc="-5" dirty="0">
                <a:solidFill>
                  <a:srgbClr val="4472C4"/>
                </a:solidFill>
                <a:latin typeface="Calibri"/>
                <a:cs typeface="Calibri"/>
              </a:rPr>
              <a:t>map </a:t>
            </a:r>
            <a:r>
              <a:rPr sz="1300" spc="-5" dirty="0">
                <a:latin typeface="Calibri"/>
                <a:cs typeface="Calibri"/>
              </a:rPr>
              <a:t>with individual </a:t>
            </a:r>
            <a:r>
              <a:rPr sz="1300" spc="-15" dirty="0">
                <a:latin typeface="Calibri"/>
                <a:cs typeface="Calibri"/>
              </a:rPr>
              <a:t>raw </a:t>
            </a:r>
            <a:r>
              <a:rPr sz="1300" spc="-5" dirty="0">
                <a:latin typeface="Calibri"/>
                <a:cs typeface="Calibri"/>
              </a:rPr>
              <a:t>sensor </a:t>
            </a:r>
            <a:r>
              <a:rPr sz="1300" spc="-10" dirty="0">
                <a:latin typeface="Calibri"/>
                <a:cs typeface="Calibri"/>
              </a:rPr>
              <a:t>readings: </a:t>
            </a:r>
            <a:r>
              <a:rPr sz="1300" spc="-280" dirty="0">
                <a:latin typeface="Calibri"/>
                <a:cs typeface="Calibri"/>
              </a:rPr>
              <a:t> </a:t>
            </a:r>
            <a:r>
              <a:rPr sz="1300" spc="-10" dirty="0">
                <a:latin typeface="Calibri"/>
                <a:cs typeface="Calibri"/>
              </a:rPr>
              <a:t>Heat </a:t>
            </a:r>
            <a:r>
              <a:rPr sz="1300" spc="-5" dirty="0">
                <a:latin typeface="Calibri"/>
                <a:cs typeface="Calibri"/>
              </a:rPr>
              <a:t>Map </a:t>
            </a:r>
            <a:r>
              <a:rPr sz="1300" spc="-15" dirty="0">
                <a:latin typeface="Calibri"/>
                <a:cs typeface="Calibri"/>
              </a:rPr>
              <a:t>for</a:t>
            </a:r>
            <a:r>
              <a:rPr sz="1300" spc="-5" dirty="0">
                <a:latin typeface="Calibri"/>
                <a:cs typeface="Calibri"/>
              </a:rPr>
              <a:t> Loading </a:t>
            </a:r>
            <a:r>
              <a:rPr sz="1300" dirty="0">
                <a:latin typeface="Calibri"/>
                <a:cs typeface="Calibri"/>
              </a:rPr>
              <a:t>and</a:t>
            </a:r>
            <a:r>
              <a:rPr sz="1300" spc="-5" dirty="0">
                <a:latin typeface="Calibri"/>
                <a:cs typeface="Calibri"/>
              </a:rPr>
              <a:t> </a:t>
            </a:r>
            <a:r>
              <a:rPr sz="1300" spc="-10" dirty="0">
                <a:latin typeface="Calibri"/>
                <a:cs typeface="Calibri"/>
              </a:rPr>
              <a:t>Force distribution</a:t>
            </a:r>
            <a:endParaRPr sz="1300" dirty="0">
              <a:latin typeface="Calibri"/>
              <a:cs typeface="Calibri"/>
            </a:endParaRPr>
          </a:p>
          <a:p>
            <a:pPr>
              <a:lnSpc>
                <a:spcPct val="100000"/>
              </a:lnSpc>
              <a:spcBef>
                <a:spcPts val="10"/>
              </a:spcBef>
              <a:buFont typeface="Arial MT"/>
              <a:buChar char="•"/>
            </a:pPr>
            <a:endParaRPr sz="1000" dirty="0">
              <a:latin typeface="Calibri"/>
              <a:cs typeface="Calibri"/>
            </a:endParaRPr>
          </a:p>
          <a:p>
            <a:pPr marL="299085" indent="-286385">
              <a:lnSpc>
                <a:spcPts val="1480"/>
              </a:lnSpc>
              <a:spcBef>
                <a:spcPts val="5"/>
              </a:spcBef>
              <a:buClr>
                <a:srgbClr val="000000"/>
              </a:buClr>
              <a:buFont typeface="Arial MT"/>
              <a:buChar char="•"/>
              <a:tabLst>
                <a:tab pos="298450" algn="l"/>
                <a:tab pos="299085" algn="l"/>
              </a:tabLst>
            </a:pPr>
            <a:r>
              <a:rPr sz="1300" spc="-10" dirty="0">
                <a:solidFill>
                  <a:srgbClr val="4472C4"/>
                </a:solidFill>
                <a:latin typeface="Calibri"/>
                <a:cs typeface="Calibri"/>
              </a:rPr>
              <a:t>Wireless</a:t>
            </a:r>
            <a:r>
              <a:rPr sz="1300" spc="-5" dirty="0">
                <a:solidFill>
                  <a:srgbClr val="4472C4"/>
                </a:solidFill>
                <a:latin typeface="Calibri"/>
                <a:cs typeface="Calibri"/>
              </a:rPr>
              <a:t> </a:t>
            </a:r>
            <a:r>
              <a:rPr sz="1300" dirty="0">
                <a:latin typeface="Calibri"/>
                <a:cs typeface="Calibri"/>
              </a:rPr>
              <a:t>&amp;</a:t>
            </a:r>
            <a:r>
              <a:rPr sz="1300" spc="-10" dirty="0">
                <a:latin typeface="Calibri"/>
                <a:cs typeface="Calibri"/>
              </a:rPr>
              <a:t> </a:t>
            </a:r>
            <a:r>
              <a:rPr sz="1300" spc="-10" dirty="0">
                <a:solidFill>
                  <a:srgbClr val="4472C4"/>
                </a:solidFill>
                <a:latin typeface="Calibri"/>
                <a:cs typeface="Calibri"/>
              </a:rPr>
              <a:t>Portable</a:t>
            </a:r>
            <a:r>
              <a:rPr sz="1300" dirty="0">
                <a:solidFill>
                  <a:srgbClr val="4472C4"/>
                </a:solidFill>
                <a:latin typeface="Calibri"/>
                <a:cs typeface="Calibri"/>
              </a:rPr>
              <a:t> </a:t>
            </a:r>
            <a:r>
              <a:rPr sz="1300" spc="-10" dirty="0">
                <a:latin typeface="Calibri"/>
                <a:cs typeface="Calibri"/>
              </a:rPr>
              <a:t>Analysis:</a:t>
            </a:r>
            <a:endParaRPr sz="1300" dirty="0">
              <a:latin typeface="Calibri"/>
              <a:cs typeface="Calibri"/>
            </a:endParaRPr>
          </a:p>
          <a:p>
            <a:pPr marL="298450">
              <a:lnSpc>
                <a:spcPts val="1480"/>
              </a:lnSpc>
            </a:pPr>
            <a:r>
              <a:rPr sz="1300" spc="-10" dirty="0">
                <a:latin typeface="Calibri"/>
                <a:cs typeface="Calibri"/>
              </a:rPr>
              <a:t>Convenient </a:t>
            </a:r>
            <a:r>
              <a:rPr sz="1300" spc="-15" dirty="0">
                <a:latin typeface="Calibri"/>
                <a:cs typeface="Calibri"/>
              </a:rPr>
              <a:t>for</a:t>
            </a:r>
            <a:r>
              <a:rPr sz="1300" spc="-5" dirty="0">
                <a:latin typeface="Calibri"/>
                <a:cs typeface="Calibri"/>
              </a:rPr>
              <a:t> End User </a:t>
            </a:r>
            <a:r>
              <a:rPr sz="1300" spc="-10" dirty="0">
                <a:latin typeface="Calibri"/>
                <a:cs typeface="Calibri"/>
              </a:rPr>
              <a:t>to monitor</a:t>
            </a:r>
            <a:r>
              <a:rPr sz="1300" spc="-5" dirty="0">
                <a:latin typeface="Calibri"/>
                <a:cs typeface="Calibri"/>
              </a:rPr>
              <a:t> daily </a:t>
            </a:r>
            <a:r>
              <a:rPr sz="1300" spc="-15" dirty="0">
                <a:latin typeface="Calibri"/>
                <a:cs typeface="Calibri"/>
              </a:rPr>
              <a:t>life</a:t>
            </a:r>
            <a:r>
              <a:rPr sz="1300" spc="-5" dirty="0">
                <a:latin typeface="Calibri"/>
                <a:cs typeface="Calibri"/>
              </a:rPr>
              <a:t> </a:t>
            </a:r>
            <a:r>
              <a:rPr sz="1300" dirty="0">
                <a:latin typeface="Calibri"/>
                <a:cs typeface="Calibri"/>
              </a:rPr>
              <a:t>activities</a:t>
            </a:r>
          </a:p>
          <a:p>
            <a:pPr marL="299085" indent="-286385">
              <a:lnSpc>
                <a:spcPct val="100000"/>
              </a:lnSpc>
              <a:spcBef>
                <a:spcPts val="765"/>
              </a:spcBef>
              <a:buFont typeface="Arial MT"/>
              <a:buChar char="•"/>
              <a:tabLst>
                <a:tab pos="298450" algn="l"/>
                <a:tab pos="299085" algn="l"/>
              </a:tabLst>
            </a:pPr>
            <a:r>
              <a:rPr sz="1300" spc="-5" dirty="0">
                <a:latin typeface="Calibri"/>
                <a:cs typeface="Calibri"/>
              </a:rPr>
              <a:t>Exploring </a:t>
            </a:r>
            <a:r>
              <a:rPr sz="1300" dirty="0">
                <a:latin typeface="Calibri"/>
                <a:cs typeface="Calibri"/>
              </a:rPr>
              <a:t>and </a:t>
            </a:r>
            <a:r>
              <a:rPr sz="1300" spc="-10" dirty="0">
                <a:latin typeface="Calibri"/>
                <a:cs typeface="Calibri"/>
              </a:rPr>
              <a:t>Leveraging</a:t>
            </a:r>
            <a:r>
              <a:rPr sz="1300" spc="5" dirty="0">
                <a:latin typeface="Calibri"/>
                <a:cs typeface="Calibri"/>
              </a:rPr>
              <a:t> </a:t>
            </a:r>
            <a:r>
              <a:rPr sz="1300" spc="-5" dirty="0">
                <a:solidFill>
                  <a:srgbClr val="4472C4"/>
                </a:solidFill>
                <a:latin typeface="Calibri"/>
                <a:cs typeface="Calibri"/>
              </a:rPr>
              <a:t>ML</a:t>
            </a:r>
            <a:r>
              <a:rPr sz="1300" dirty="0">
                <a:solidFill>
                  <a:srgbClr val="4472C4"/>
                </a:solidFill>
                <a:latin typeface="Calibri"/>
                <a:cs typeface="Calibri"/>
              </a:rPr>
              <a:t> </a:t>
            </a:r>
            <a:r>
              <a:rPr sz="1300" spc="-10" dirty="0">
                <a:solidFill>
                  <a:srgbClr val="4472C4"/>
                </a:solidFill>
                <a:latin typeface="Calibri"/>
                <a:cs typeface="Calibri"/>
              </a:rPr>
              <a:t>techniques</a:t>
            </a:r>
            <a:r>
              <a:rPr sz="1300" spc="15" dirty="0">
                <a:solidFill>
                  <a:srgbClr val="4472C4"/>
                </a:solidFill>
                <a:latin typeface="Calibri"/>
                <a:cs typeface="Calibri"/>
              </a:rPr>
              <a:t> </a:t>
            </a:r>
            <a:r>
              <a:rPr sz="1300" spc="-5" dirty="0">
                <a:latin typeface="Calibri"/>
                <a:cs typeface="Calibri"/>
              </a:rPr>
              <a:t>in</a:t>
            </a:r>
            <a:r>
              <a:rPr sz="1300" dirty="0">
                <a:latin typeface="Calibri"/>
                <a:cs typeface="Calibri"/>
              </a:rPr>
              <a:t> </a:t>
            </a:r>
            <a:r>
              <a:rPr sz="1300" spc="-10" dirty="0">
                <a:latin typeface="Calibri"/>
                <a:cs typeface="Calibri"/>
              </a:rPr>
              <a:t>predicting</a:t>
            </a:r>
            <a:r>
              <a:rPr sz="1300" spc="15" dirty="0">
                <a:latin typeface="Calibri"/>
                <a:cs typeface="Calibri"/>
              </a:rPr>
              <a:t> </a:t>
            </a:r>
            <a:r>
              <a:rPr sz="1300" spc="-10" dirty="0">
                <a:solidFill>
                  <a:srgbClr val="4472C4"/>
                </a:solidFill>
                <a:latin typeface="Calibri"/>
                <a:cs typeface="Calibri"/>
              </a:rPr>
              <a:t>real</a:t>
            </a:r>
            <a:r>
              <a:rPr sz="1300" dirty="0">
                <a:solidFill>
                  <a:srgbClr val="4472C4"/>
                </a:solidFill>
                <a:latin typeface="Calibri"/>
                <a:cs typeface="Calibri"/>
              </a:rPr>
              <a:t> </a:t>
            </a:r>
            <a:r>
              <a:rPr sz="1300" spc="-5" dirty="0">
                <a:solidFill>
                  <a:srgbClr val="4472C4"/>
                </a:solidFill>
                <a:latin typeface="Calibri"/>
                <a:cs typeface="Calibri"/>
              </a:rPr>
              <a:t>time</a:t>
            </a:r>
            <a:r>
              <a:rPr sz="1300" dirty="0">
                <a:solidFill>
                  <a:srgbClr val="4472C4"/>
                </a:solidFill>
                <a:latin typeface="Calibri"/>
                <a:cs typeface="Calibri"/>
              </a:rPr>
              <a:t> </a:t>
            </a:r>
            <a:r>
              <a:rPr sz="1300" spc="-5" dirty="0">
                <a:solidFill>
                  <a:srgbClr val="4472C4"/>
                </a:solidFill>
                <a:latin typeface="Calibri"/>
                <a:cs typeface="Calibri"/>
              </a:rPr>
              <a:t>GRF</a:t>
            </a:r>
            <a:endParaRPr sz="1300" dirty="0">
              <a:latin typeface="Calibri"/>
              <a:cs typeface="Calibri"/>
            </a:endParaRPr>
          </a:p>
          <a:p>
            <a:pPr>
              <a:lnSpc>
                <a:spcPct val="100000"/>
              </a:lnSpc>
              <a:spcBef>
                <a:spcPts val="35"/>
              </a:spcBef>
              <a:buFont typeface="Arial MT"/>
              <a:buChar char="•"/>
            </a:pPr>
            <a:endParaRPr sz="1250" dirty="0">
              <a:latin typeface="Calibri"/>
              <a:cs typeface="Calibri"/>
            </a:endParaRPr>
          </a:p>
          <a:p>
            <a:pPr marL="299085" indent="-286385">
              <a:lnSpc>
                <a:spcPct val="100000"/>
              </a:lnSpc>
              <a:buFont typeface="Arial MT"/>
              <a:buChar char="•"/>
              <a:tabLst>
                <a:tab pos="298450" algn="l"/>
                <a:tab pos="299085" algn="l"/>
              </a:tabLst>
            </a:pPr>
            <a:r>
              <a:rPr sz="1300" spc="-10" dirty="0">
                <a:latin typeface="Calibri"/>
                <a:cs typeface="Calibri"/>
              </a:rPr>
              <a:t>Inexpensive</a:t>
            </a:r>
            <a:r>
              <a:rPr sz="1300" dirty="0">
                <a:latin typeface="Calibri"/>
                <a:cs typeface="Calibri"/>
              </a:rPr>
              <a:t> </a:t>
            </a:r>
            <a:r>
              <a:rPr sz="1300" spc="-10" dirty="0">
                <a:latin typeface="Calibri"/>
                <a:cs typeface="Calibri"/>
              </a:rPr>
              <a:t>alternative</a:t>
            </a:r>
            <a:r>
              <a:rPr sz="1300" spc="5" dirty="0">
                <a:latin typeface="Calibri"/>
                <a:cs typeface="Calibri"/>
              </a:rPr>
              <a:t> </a:t>
            </a:r>
            <a:r>
              <a:rPr sz="1300" spc="-15" dirty="0">
                <a:latin typeface="Calibri"/>
                <a:cs typeface="Calibri"/>
              </a:rPr>
              <a:t>for</a:t>
            </a:r>
            <a:r>
              <a:rPr sz="1300" dirty="0">
                <a:latin typeface="Calibri"/>
                <a:cs typeface="Calibri"/>
              </a:rPr>
              <a:t> </a:t>
            </a:r>
            <a:r>
              <a:rPr sz="1300" spc="-10" dirty="0">
                <a:latin typeface="Calibri"/>
                <a:cs typeface="Calibri"/>
              </a:rPr>
              <a:t>existing</a:t>
            </a:r>
            <a:r>
              <a:rPr sz="1300" spc="5" dirty="0">
                <a:latin typeface="Calibri"/>
                <a:cs typeface="Calibri"/>
              </a:rPr>
              <a:t> </a:t>
            </a:r>
            <a:r>
              <a:rPr sz="1300" spc="-10" dirty="0">
                <a:latin typeface="Calibri"/>
                <a:cs typeface="Calibri"/>
              </a:rPr>
              <a:t>technologies</a:t>
            </a:r>
            <a:endParaRPr sz="1300" dirty="0">
              <a:latin typeface="Calibri"/>
              <a:cs typeface="Calibri"/>
            </a:endParaRPr>
          </a:p>
          <a:p>
            <a:pPr>
              <a:lnSpc>
                <a:spcPct val="100000"/>
              </a:lnSpc>
              <a:spcBef>
                <a:spcPts val="35"/>
              </a:spcBef>
              <a:buFont typeface="Arial MT"/>
              <a:buChar char="•"/>
            </a:pPr>
            <a:endParaRPr sz="1250" dirty="0">
              <a:latin typeface="Calibri"/>
              <a:cs typeface="Calibri"/>
            </a:endParaRPr>
          </a:p>
          <a:p>
            <a:pPr marL="299085" indent="-286385">
              <a:lnSpc>
                <a:spcPct val="100000"/>
              </a:lnSpc>
              <a:buFont typeface="Arial MT"/>
              <a:buChar char="•"/>
              <a:tabLst>
                <a:tab pos="298450" algn="l"/>
                <a:tab pos="299085" algn="l"/>
              </a:tabLst>
            </a:pPr>
            <a:r>
              <a:rPr sz="1300" spc="-15" dirty="0">
                <a:latin typeface="Calibri"/>
                <a:cs typeface="Calibri"/>
              </a:rPr>
              <a:t>Various</a:t>
            </a:r>
            <a:r>
              <a:rPr sz="1300" spc="-10" dirty="0">
                <a:latin typeface="Calibri"/>
                <a:cs typeface="Calibri"/>
              </a:rPr>
              <a:t> </a:t>
            </a:r>
            <a:r>
              <a:rPr sz="1300" spc="-5" dirty="0">
                <a:latin typeface="Calibri"/>
                <a:cs typeface="Calibri"/>
              </a:rPr>
              <a:t>uses</a:t>
            </a:r>
            <a:r>
              <a:rPr sz="1300" spc="-10" dirty="0">
                <a:latin typeface="Calibri"/>
                <a:cs typeface="Calibri"/>
              </a:rPr>
              <a:t> </a:t>
            </a:r>
            <a:r>
              <a:rPr sz="1300" spc="-5" dirty="0">
                <a:latin typeface="Calibri"/>
                <a:cs typeface="Calibri"/>
              </a:rPr>
              <a:t>in</a:t>
            </a:r>
            <a:r>
              <a:rPr sz="1300" dirty="0">
                <a:latin typeface="Calibri"/>
                <a:cs typeface="Calibri"/>
              </a:rPr>
              <a:t> </a:t>
            </a:r>
            <a:r>
              <a:rPr sz="1300" spc="-10" dirty="0">
                <a:solidFill>
                  <a:srgbClr val="4472C4"/>
                </a:solidFill>
                <a:latin typeface="Calibri"/>
                <a:cs typeface="Calibri"/>
              </a:rPr>
              <a:t>Rehabilitative </a:t>
            </a:r>
            <a:r>
              <a:rPr sz="1300" dirty="0">
                <a:solidFill>
                  <a:srgbClr val="4472C4"/>
                </a:solidFill>
                <a:latin typeface="Calibri"/>
                <a:cs typeface="Calibri"/>
              </a:rPr>
              <a:t>and</a:t>
            </a:r>
            <a:r>
              <a:rPr sz="1300" spc="-10" dirty="0">
                <a:solidFill>
                  <a:srgbClr val="4472C4"/>
                </a:solidFill>
                <a:latin typeface="Calibri"/>
                <a:cs typeface="Calibri"/>
              </a:rPr>
              <a:t> </a:t>
            </a:r>
            <a:r>
              <a:rPr sz="1300" spc="-5" dirty="0">
                <a:solidFill>
                  <a:srgbClr val="4472C4"/>
                </a:solidFill>
                <a:latin typeface="Calibri"/>
                <a:cs typeface="Calibri"/>
              </a:rPr>
              <a:t>assistive </a:t>
            </a:r>
            <a:r>
              <a:rPr sz="1300" spc="-10" dirty="0">
                <a:solidFill>
                  <a:srgbClr val="4472C4"/>
                </a:solidFill>
                <a:latin typeface="Calibri"/>
                <a:cs typeface="Calibri"/>
              </a:rPr>
              <a:t>research</a:t>
            </a:r>
            <a:endParaRPr sz="1300" dirty="0">
              <a:latin typeface="Calibri"/>
              <a:cs typeface="Calibri"/>
            </a:endParaRPr>
          </a:p>
        </p:txBody>
      </p:sp>
      <p:pic>
        <p:nvPicPr>
          <p:cNvPr id="4" name="object 4"/>
          <p:cNvPicPr/>
          <p:nvPr/>
        </p:nvPicPr>
        <p:blipFill>
          <a:blip r:embed="rId2" cstate="print"/>
          <a:stretch>
            <a:fillRect/>
          </a:stretch>
        </p:blipFill>
        <p:spPr>
          <a:xfrm>
            <a:off x="6457725" y="1778787"/>
            <a:ext cx="1886899" cy="1415174"/>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185545" cy="360680"/>
          </a:xfrm>
          <a:prstGeom prst="rect">
            <a:avLst/>
          </a:prstGeom>
        </p:spPr>
        <p:txBody>
          <a:bodyPr vert="horz" wrap="square" lIns="0" tIns="12700" rIns="0" bIns="0" rtlCol="0">
            <a:spAutoFit/>
          </a:bodyPr>
          <a:lstStyle/>
          <a:p>
            <a:pPr marL="12700">
              <a:lnSpc>
                <a:spcPct val="100000"/>
              </a:lnSpc>
              <a:spcBef>
                <a:spcPts val="100"/>
              </a:spcBef>
            </a:pPr>
            <a:r>
              <a:rPr sz="2200" spc="-5" dirty="0"/>
              <a:t>Objective</a:t>
            </a:r>
            <a:endParaRPr sz="2200" dirty="0"/>
          </a:p>
        </p:txBody>
      </p:sp>
      <p:sp>
        <p:nvSpPr>
          <p:cNvPr id="3" name="object 3"/>
          <p:cNvSpPr txBox="1"/>
          <p:nvPr/>
        </p:nvSpPr>
        <p:spPr>
          <a:xfrm>
            <a:off x="682625" y="1934353"/>
            <a:ext cx="4916805" cy="1164590"/>
          </a:xfrm>
          <a:prstGeom prst="rect">
            <a:avLst/>
          </a:prstGeom>
        </p:spPr>
        <p:txBody>
          <a:bodyPr vert="horz" wrap="square" lIns="0" tIns="12700" rIns="0" bIns="0" rtlCol="0">
            <a:spAutoFit/>
          </a:bodyPr>
          <a:lstStyle/>
          <a:p>
            <a:pPr marL="12700" marR="5080">
              <a:lnSpc>
                <a:spcPct val="114999"/>
              </a:lnSpc>
              <a:spcBef>
                <a:spcPts val="100"/>
              </a:spcBef>
            </a:pPr>
            <a:r>
              <a:rPr sz="1300" spc="-5" dirty="0">
                <a:latin typeface="Calibri"/>
                <a:cs typeface="Calibri"/>
              </a:rPr>
              <a:t>The </a:t>
            </a:r>
            <a:r>
              <a:rPr sz="1300" spc="-10" dirty="0">
                <a:latin typeface="Calibri"/>
                <a:cs typeface="Calibri"/>
              </a:rPr>
              <a:t>objective</a:t>
            </a:r>
            <a:r>
              <a:rPr sz="1300" spc="-5" dirty="0">
                <a:latin typeface="Calibri"/>
                <a:cs typeface="Calibri"/>
              </a:rPr>
              <a:t> of this</a:t>
            </a:r>
            <a:r>
              <a:rPr sz="1300" dirty="0">
                <a:latin typeface="Calibri"/>
                <a:cs typeface="Calibri"/>
              </a:rPr>
              <a:t> </a:t>
            </a:r>
            <a:r>
              <a:rPr sz="1300" spc="-10" dirty="0">
                <a:latin typeface="Calibri"/>
                <a:cs typeface="Calibri"/>
              </a:rPr>
              <a:t>study</a:t>
            </a:r>
            <a:r>
              <a:rPr sz="1300" spc="-5" dirty="0">
                <a:latin typeface="Calibri"/>
                <a:cs typeface="Calibri"/>
              </a:rPr>
              <a:t> is </a:t>
            </a:r>
            <a:r>
              <a:rPr sz="1300" spc="-10" dirty="0">
                <a:latin typeface="Calibri"/>
                <a:cs typeface="Calibri"/>
              </a:rPr>
              <a:t>to</a:t>
            </a:r>
            <a:r>
              <a:rPr sz="1300" spc="-5" dirty="0">
                <a:latin typeface="Calibri"/>
                <a:cs typeface="Calibri"/>
              </a:rPr>
              <a:t> </a:t>
            </a:r>
            <a:r>
              <a:rPr sz="1300" spc="-10" dirty="0">
                <a:latin typeface="Calibri"/>
                <a:cs typeface="Calibri"/>
              </a:rPr>
              <a:t>demonstrate</a:t>
            </a:r>
            <a:r>
              <a:rPr sz="1300" dirty="0">
                <a:latin typeface="Calibri"/>
                <a:cs typeface="Calibri"/>
              </a:rPr>
              <a:t> </a:t>
            </a:r>
            <a:r>
              <a:rPr sz="1300" spc="-5" dirty="0">
                <a:latin typeface="Calibri"/>
                <a:cs typeface="Calibri"/>
              </a:rPr>
              <a:t>the </a:t>
            </a:r>
            <a:r>
              <a:rPr sz="1300" spc="-10" dirty="0">
                <a:latin typeface="Calibri"/>
                <a:cs typeface="Calibri"/>
              </a:rPr>
              <a:t>development</a:t>
            </a:r>
            <a:r>
              <a:rPr sz="1300" spc="-5" dirty="0">
                <a:latin typeface="Calibri"/>
                <a:cs typeface="Calibri"/>
              </a:rPr>
              <a:t> </a:t>
            </a:r>
            <a:r>
              <a:rPr sz="1300" dirty="0">
                <a:latin typeface="Calibri"/>
                <a:cs typeface="Calibri"/>
              </a:rPr>
              <a:t>and </a:t>
            </a:r>
            <a:r>
              <a:rPr sz="1300" spc="5" dirty="0">
                <a:latin typeface="Calibri"/>
                <a:cs typeface="Calibri"/>
              </a:rPr>
              <a:t> </a:t>
            </a:r>
            <a:r>
              <a:rPr sz="1300" spc="-5" dirty="0">
                <a:latin typeface="Calibri"/>
                <a:cs typeface="Calibri"/>
              </a:rPr>
              <a:t>application of</a:t>
            </a:r>
            <a:r>
              <a:rPr sz="1300" dirty="0">
                <a:latin typeface="Calibri"/>
                <a:cs typeface="Calibri"/>
              </a:rPr>
              <a:t> a</a:t>
            </a:r>
            <a:r>
              <a:rPr sz="1300" spc="10" dirty="0">
                <a:latin typeface="Calibri"/>
                <a:cs typeface="Calibri"/>
              </a:rPr>
              <a:t> </a:t>
            </a:r>
            <a:r>
              <a:rPr sz="1300" spc="-10" dirty="0">
                <a:solidFill>
                  <a:srgbClr val="4472C4"/>
                </a:solidFill>
                <a:latin typeface="Calibri"/>
                <a:cs typeface="Calibri"/>
              </a:rPr>
              <a:t>wireless</a:t>
            </a:r>
            <a:r>
              <a:rPr sz="1300" spc="5" dirty="0">
                <a:solidFill>
                  <a:srgbClr val="4472C4"/>
                </a:solidFill>
                <a:latin typeface="Calibri"/>
                <a:cs typeface="Calibri"/>
              </a:rPr>
              <a:t> </a:t>
            </a:r>
            <a:r>
              <a:rPr sz="1300" dirty="0">
                <a:latin typeface="Calibri"/>
                <a:cs typeface="Calibri"/>
              </a:rPr>
              <a:t>and</a:t>
            </a:r>
            <a:r>
              <a:rPr sz="1300" spc="-5" dirty="0">
                <a:latin typeface="Calibri"/>
                <a:cs typeface="Calibri"/>
              </a:rPr>
              <a:t> </a:t>
            </a:r>
            <a:r>
              <a:rPr sz="1300" spc="-5" dirty="0">
                <a:solidFill>
                  <a:srgbClr val="4472C4"/>
                </a:solidFill>
                <a:latin typeface="Calibri"/>
                <a:cs typeface="Calibri"/>
              </a:rPr>
              <a:t>portable</a:t>
            </a:r>
            <a:r>
              <a:rPr sz="1300" spc="5" dirty="0">
                <a:solidFill>
                  <a:srgbClr val="4472C4"/>
                </a:solidFill>
                <a:latin typeface="Calibri"/>
                <a:cs typeface="Calibri"/>
              </a:rPr>
              <a:t> </a:t>
            </a:r>
            <a:r>
              <a:rPr sz="1300" spc="-15" dirty="0">
                <a:latin typeface="Calibri"/>
                <a:cs typeface="Calibri"/>
              </a:rPr>
              <a:t>system</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solidFill>
                  <a:srgbClr val="4472C4"/>
                </a:solidFill>
                <a:latin typeface="Calibri"/>
                <a:cs typeface="Calibri"/>
              </a:rPr>
              <a:t>predict</a:t>
            </a:r>
            <a:r>
              <a:rPr sz="1300" spc="-5" dirty="0">
                <a:solidFill>
                  <a:srgbClr val="4472C4"/>
                </a:solidFill>
                <a:latin typeface="Calibri"/>
                <a:cs typeface="Calibri"/>
              </a:rPr>
              <a:t> </a:t>
            </a:r>
            <a:r>
              <a:rPr sz="1300" spc="-10" dirty="0">
                <a:solidFill>
                  <a:srgbClr val="4472C4"/>
                </a:solidFill>
                <a:latin typeface="Calibri"/>
                <a:cs typeface="Calibri"/>
              </a:rPr>
              <a:t>real-time</a:t>
            </a:r>
            <a:r>
              <a:rPr sz="1300" dirty="0">
                <a:solidFill>
                  <a:srgbClr val="4472C4"/>
                </a:solidFill>
                <a:latin typeface="Calibri"/>
                <a:cs typeface="Calibri"/>
              </a:rPr>
              <a:t> </a:t>
            </a:r>
            <a:r>
              <a:rPr sz="1300" spc="-10" dirty="0">
                <a:solidFill>
                  <a:srgbClr val="4472C4"/>
                </a:solidFill>
                <a:latin typeface="Calibri"/>
                <a:cs typeface="Calibri"/>
              </a:rPr>
              <a:t>Ground </a:t>
            </a:r>
            <a:r>
              <a:rPr sz="1300" spc="-280" dirty="0">
                <a:solidFill>
                  <a:srgbClr val="4472C4"/>
                </a:solidFill>
                <a:latin typeface="Calibri"/>
                <a:cs typeface="Calibri"/>
              </a:rPr>
              <a:t> </a:t>
            </a:r>
            <a:r>
              <a:rPr sz="1300" spc="-10" dirty="0">
                <a:solidFill>
                  <a:srgbClr val="4472C4"/>
                </a:solidFill>
                <a:latin typeface="Calibri"/>
                <a:cs typeface="Calibri"/>
              </a:rPr>
              <a:t>Reaction</a:t>
            </a:r>
            <a:r>
              <a:rPr sz="1300" spc="-5" dirty="0">
                <a:solidFill>
                  <a:srgbClr val="4472C4"/>
                </a:solidFill>
                <a:latin typeface="Calibri"/>
                <a:cs typeface="Calibri"/>
              </a:rPr>
              <a:t> </a:t>
            </a:r>
            <a:r>
              <a:rPr sz="1300" spc="-10" dirty="0">
                <a:solidFill>
                  <a:srgbClr val="4472C4"/>
                </a:solidFill>
                <a:latin typeface="Calibri"/>
                <a:cs typeface="Calibri"/>
              </a:rPr>
              <a:t>Forces</a:t>
            </a:r>
            <a:r>
              <a:rPr sz="1300" spc="15" dirty="0">
                <a:solidFill>
                  <a:srgbClr val="4472C4"/>
                </a:solidFill>
                <a:latin typeface="Calibri"/>
                <a:cs typeface="Calibri"/>
              </a:rPr>
              <a:t> </a:t>
            </a:r>
            <a:r>
              <a:rPr sz="1300" spc="-10" dirty="0">
                <a:latin typeface="Calibri"/>
                <a:cs typeface="Calibri"/>
              </a:rPr>
              <a:t>through</a:t>
            </a:r>
            <a:r>
              <a:rPr sz="1300" spc="5" dirty="0">
                <a:latin typeface="Calibri"/>
                <a:cs typeface="Calibri"/>
              </a:rPr>
              <a:t> </a:t>
            </a:r>
            <a:r>
              <a:rPr sz="1300" spc="-5" dirty="0">
                <a:solidFill>
                  <a:srgbClr val="4472C4"/>
                </a:solidFill>
                <a:latin typeface="Calibri"/>
                <a:cs typeface="Calibri"/>
              </a:rPr>
              <a:t>machine learning</a:t>
            </a:r>
            <a:r>
              <a:rPr sz="1300" spc="20" dirty="0">
                <a:solidFill>
                  <a:srgbClr val="4472C4"/>
                </a:solidFill>
                <a:latin typeface="Calibri"/>
                <a:cs typeface="Calibri"/>
              </a:rPr>
              <a:t> </a:t>
            </a:r>
            <a:r>
              <a:rPr sz="1300" spc="-10" dirty="0">
                <a:latin typeface="Calibri"/>
                <a:cs typeface="Calibri"/>
              </a:rPr>
              <a:t>techniques</a:t>
            </a:r>
            <a:r>
              <a:rPr sz="1300" dirty="0">
                <a:latin typeface="Calibri"/>
                <a:cs typeface="Calibri"/>
              </a:rPr>
              <a:t> </a:t>
            </a:r>
            <a:r>
              <a:rPr sz="1300" spc="-5" dirty="0">
                <a:latin typeface="Calibri"/>
                <a:cs typeface="Calibri"/>
              </a:rPr>
              <a:t>while</a:t>
            </a:r>
            <a:r>
              <a:rPr sz="1300" dirty="0">
                <a:latin typeface="Calibri"/>
                <a:cs typeface="Calibri"/>
              </a:rPr>
              <a:t> </a:t>
            </a:r>
            <a:r>
              <a:rPr sz="1300" spc="-10" dirty="0">
                <a:latin typeface="Calibri"/>
                <a:cs typeface="Calibri"/>
              </a:rPr>
              <a:t>providing</a:t>
            </a:r>
            <a:r>
              <a:rPr sz="1300" spc="-5" dirty="0">
                <a:latin typeface="Calibri"/>
                <a:cs typeface="Calibri"/>
              </a:rPr>
              <a:t> </a:t>
            </a:r>
            <a:r>
              <a:rPr sz="1300" dirty="0">
                <a:latin typeface="Calibri"/>
                <a:cs typeface="Calibri"/>
              </a:rPr>
              <a:t>an </a:t>
            </a:r>
            <a:r>
              <a:rPr sz="1300" spc="5" dirty="0">
                <a:latin typeface="Calibri"/>
                <a:cs typeface="Calibri"/>
              </a:rPr>
              <a:t> </a:t>
            </a:r>
            <a:r>
              <a:rPr sz="1300" spc="-10" dirty="0">
                <a:solidFill>
                  <a:srgbClr val="4472C4"/>
                </a:solidFill>
                <a:latin typeface="Calibri"/>
                <a:cs typeface="Calibri"/>
              </a:rPr>
              <a:t>inexpensive</a:t>
            </a:r>
            <a:r>
              <a:rPr sz="1300" spc="-5" dirty="0">
                <a:solidFill>
                  <a:srgbClr val="4472C4"/>
                </a:solidFill>
                <a:latin typeface="Calibri"/>
                <a:cs typeface="Calibri"/>
              </a:rPr>
              <a:t> </a:t>
            </a:r>
            <a:r>
              <a:rPr sz="1300" spc="-10" dirty="0">
                <a:latin typeface="Calibri"/>
                <a:cs typeface="Calibri"/>
              </a:rPr>
              <a:t>alternative</a:t>
            </a:r>
            <a:r>
              <a:rPr sz="1300" dirty="0">
                <a:latin typeface="Calibri"/>
                <a:cs typeface="Calibri"/>
              </a:rPr>
              <a:t> </a:t>
            </a:r>
            <a:r>
              <a:rPr sz="1300" spc="-15" dirty="0">
                <a:latin typeface="Calibri"/>
                <a:cs typeface="Calibri"/>
              </a:rPr>
              <a:t>for</a:t>
            </a:r>
            <a:r>
              <a:rPr sz="1300" dirty="0">
                <a:latin typeface="Calibri"/>
                <a:cs typeface="Calibri"/>
              </a:rPr>
              <a:t> </a:t>
            </a:r>
            <a:r>
              <a:rPr sz="1300" spc="-10" dirty="0">
                <a:latin typeface="Calibri"/>
                <a:cs typeface="Calibri"/>
              </a:rPr>
              <a:t>existing</a:t>
            </a:r>
            <a:r>
              <a:rPr sz="1300" dirty="0">
                <a:latin typeface="Calibri"/>
                <a:cs typeface="Calibri"/>
              </a:rPr>
              <a:t> </a:t>
            </a:r>
            <a:r>
              <a:rPr sz="1300" spc="-10" dirty="0">
                <a:latin typeface="Calibri"/>
                <a:cs typeface="Calibri"/>
              </a:rPr>
              <a:t>technologies,</a:t>
            </a:r>
            <a:r>
              <a:rPr sz="1300" dirty="0">
                <a:latin typeface="Calibri"/>
                <a:cs typeface="Calibri"/>
              </a:rPr>
              <a:t> and</a:t>
            </a:r>
            <a:r>
              <a:rPr sz="1300" spc="-5" dirty="0">
                <a:latin typeface="Calibri"/>
                <a:cs typeface="Calibri"/>
              </a:rPr>
              <a:t> </a:t>
            </a:r>
            <a:r>
              <a:rPr sz="1300" spc="-10" dirty="0">
                <a:latin typeface="Calibri"/>
                <a:cs typeface="Calibri"/>
              </a:rPr>
              <a:t>exploring</a:t>
            </a:r>
            <a:r>
              <a:rPr sz="1300" dirty="0">
                <a:latin typeface="Calibri"/>
                <a:cs typeface="Calibri"/>
              </a:rPr>
              <a:t> </a:t>
            </a:r>
            <a:r>
              <a:rPr sz="1300" spc="-5" dirty="0">
                <a:latin typeface="Calibri"/>
                <a:cs typeface="Calibri"/>
              </a:rPr>
              <a:t>its </a:t>
            </a:r>
            <a:r>
              <a:rPr sz="1300" dirty="0">
                <a:latin typeface="Calibri"/>
                <a:cs typeface="Calibri"/>
              </a:rPr>
              <a:t> </a:t>
            </a:r>
            <a:r>
              <a:rPr sz="1300" spc="-10" dirty="0">
                <a:latin typeface="Calibri"/>
                <a:cs typeface="Calibri"/>
              </a:rPr>
              <a:t>potential </a:t>
            </a:r>
            <a:r>
              <a:rPr sz="1300" spc="-5" dirty="0">
                <a:latin typeface="Calibri"/>
                <a:cs typeface="Calibri"/>
              </a:rPr>
              <a:t>in</a:t>
            </a:r>
            <a:r>
              <a:rPr sz="1300" spc="10" dirty="0">
                <a:latin typeface="Calibri"/>
                <a:cs typeface="Calibri"/>
              </a:rPr>
              <a:t> </a:t>
            </a:r>
            <a:r>
              <a:rPr sz="1300" spc="-10" dirty="0">
                <a:solidFill>
                  <a:srgbClr val="4472C4"/>
                </a:solidFill>
                <a:latin typeface="Calibri"/>
                <a:cs typeface="Calibri"/>
              </a:rPr>
              <a:t>rehabilitative</a:t>
            </a:r>
            <a:r>
              <a:rPr sz="1300" spc="5" dirty="0">
                <a:solidFill>
                  <a:srgbClr val="4472C4"/>
                </a:solidFill>
                <a:latin typeface="Calibri"/>
                <a:cs typeface="Calibri"/>
              </a:rPr>
              <a:t> </a:t>
            </a:r>
            <a:r>
              <a:rPr sz="1300" dirty="0">
                <a:latin typeface="Calibri"/>
                <a:cs typeface="Calibri"/>
              </a:rPr>
              <a:t>and</a:t>
            </a:r>
            <a:r>
              <a:rPr sz="1300" spc="-5" dirty="0">
                <a:latin typeface="Calibri"/>
                <a:cs typeface="Calibri"/>
              </a:rPr>
              <a:t> </a:t>
            </a:r>
            <a:r>
              <a:rPr sz="1300" spc="-5" dirty="0">
                <a:solidFill>
                  <a:srgbClr val="4472C4"/>
                </a:solidFill>
                <a:latin typeface="Calibri"/>
                <a:cs typeface="Calibri"/>
              </a:rPr>
              <a:t>assistive </a:t>
            </a:r>
            <a:r>
              <a:rPr sz="1300" spc="-10" dirty="0">
                <a:solidFill>
                  <a:srgbClr val="4472C4"/>
                </a:solidFill>
                <a:latin typeface="Calibri"/>
                <a:cs typeface="Calibri"/>
              </a:rPr>
              <a:t>research</a:t>
            </a:r>
            <a:r>
              <a:rPr sz="1300" spc="-10" dirty="0">
                <a:latin typeface="Calibri"/>
                <a:cs typeface="Calibri"/>
              </a:rPr>
              <a:t>.</a:t>
            </a:r>
            <a:endParaRPr sz="1300" dirty="0">
              <a:latin typeface="Calibri"/>
              <a:cs typeface="Calibri"/>
            </a:endParaRPr>
          </a:p>
        </p:txBody>
      </p:sp>
      <p:pic>
        <p:nvPicPr>
          <p:cNvPr id="4" name="object 4"/>
          <p:cNvPicPr/>
          <p:nvPr/>
        </p:nvPicPr>
        <p:blipFill>
          <a:blip r:embed="rId2" cstate="print"/>
          <a:stretch>
            <a:fillRect/>
          </a:stretch>
        </p:blipFill>
        <p:spPr>
          <a:xfrm>
            <a:off x="6675200" y="2046526"/>
            <a:ext cx="1050449" cy="1050449"/>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490470" cy="360680"/>
          </a:xfrm>
          <a:prstGeom prst="rect">
            <a:avLst/>
          </a:prstGeom>
        </p:spPr>
        <p:txBody>
          <a:bodyPr vert="horz" wrap="square" lIns="0" tIns="12700" rIns="0" bIns="0" rtlCol="0">
            <a:spAutoFit/>
          </a:bodyPr>
          <a:lstStyle/>
          <a:p>
            <a:pPr marL="12700">
              <a:lnSpc>
                <a:spcPct val="100000"/>
              </a:lnSpc>
              <a:spcBef>
                <a:spcPts val="100"/>
              </a:spcBef>
            </a:pPr>
            <a:r>
              <a:rPr sz="2200" spc="-5" dirty="0"/>
              <a:t>Sensors</a:t>
            </a:r>
            <a:r>
              <a:rPr sz="2200" spc="-50" dirty="0"/>
              <a:t> </a:t>
            </a:r>
            <a:r>
              <a:rPr sz="2200" dirty="0"/>
              <a:t>&amp;</a:t>
            </a:r>
            <a:r>
              <a:rPr sz="2200" spc="-45" dirty="0"/>
              <a:t> </a:t>
            </a:r>
            <a:r>
              <a:rPr sz="2200" spc="-5" dirty="0"/>
              <a:t>Materials</a:t>
            </a:r>
            <a:endParaRPr sz="2200" dirty="0"/>
          </a:p>
        </p:txBody>
      </p:sp>
      <p:sp>
        <p:nvSpPr>
          <p:cNvPr id="3" name="object 3"/>
          <p:cNvSpPr txBox="1"/>
          <p:nvPr/>
        </p:nvSpPr>
        <p:spPr>
          <a:xfrm>
            <a:off x="1529074" y="4826501"/>
            <a:ext cx="572262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r>
              <a:rPr sz="800" dirty="0">
                <a:solidFill>
                  <a:srgbClr val="444654"/>
                </a:solidFill>
                <a:latin typeface="Calibri"/>
                <a:cs typeface="Calibri"/>
              </a:rPr>
              <a:t> </a:t>
            </a:r>
            <a:r>
              <a:rPr sz="800" spc="-5" dirty="0">
                <a:solidFill>
                  <a:srgbClr val="444654"/>
                </a:solidFill>
                <a:latin typeface="Calibri"/>
                <a:cs typeface="Calibri"/>
              </a:rPr>
              <a:t>Shoe</a:t>
            </a:r>
            <a:r>
              <a:rPr sz="800" dirty="0">
                <a:solidFill>
                  <a:srgbClr val="444654"/>
                </a:solidFill>
                <a:latin typeface="Calibri"/>
                <a:cs typeface="Calibri"/>
              </a:rPr>
              <a:t> </a:t>
            </a:r>
            <a:r>
              <a:rPr sz="800" spc="-5" dirty="0">
                <a:solidFill>
                  <a:srgbClr val="444654"/>
                </a:solidFill>
                <a:latin typeface="Calibri"/>
                <a:cs typeface="Calibri"/>
              </a:rPr>
              <a:t>Insole</a:t>
            </a:r>
            <a:r>
              <a:rPr sz="800" dirty="0">
                <a:solidFill>
                  <a:srgbClr val="444654"/>
                </a:solidFill>
                <a:latin typeface="Calibri"/>
                <a:cs typeface="Calibri"/>
              </a:rPr>
              <a:t> </a:t>
            </a:r>
            <a:r>
              <a:rPr sz="800" spc="-5" dirty="0">
                <a:solidFill>
                  <a:srgbClr val="444654"/>
                </a:solidFill>
                <a:latin typeface="Calibri"/>
                <a:cs typeface="Calibri"/>
              </a:rPr>
              <a:t>with</a:t>
            </a:r>
            <a:r>
              <a:rPr sz="800" dirty="0">
                <a:solidFill>
                  <a:srgbClr val="444654"/>
                </a:solidFill>
                <a:latin typeface="Calibri"/>
                <a:cs typeface="Calibri"/>
              </a:rPr>
              <a:t> </a:t>
            </a:r>
            <a:r>
              <a:rPr sz="800" spc="-5" dirty="0">
                <a:solidFill>
                  <a:srgbClr val="444654"/>
                </a:solidFill>
                <a:latin typeface="Calibri"/>
                <a:cs typeface="Calibri"/>
              </a:rPr>
              <a:t>Silicone</a:t>
            </a:r>
            <a:r>
              <a:rPr sz="800" spc="5" dirty="0">
                <a:solidFill>
                  <a:srgbClr val="444654"/>
                </a:solidFill>
                <a:latin typeface="Calibri"/>
                <a:cs typeface="Calibri"/>
              </a:rPr>
              <a:t> </a:t>
            </a:r>
            <a:r>
              <a:rPr sz="800" spc="-5" dirty="0">
                <a:solidFill>
                  <a:srgbClr val="444654"/>
                </a:solidFill>
                <a:latin typeface="Calibri"/>
                <a:cs typeface="Calibri"/>
              </a:rPr>
              <a:t>tube</a:t>
            </a:r>
            <a:r>
              <a:rPr sz="800" dirty="0">
                <a:solidFill>
                  <a:srgbClr val="444654"/>
                </a:solidFill>
                <a:latin typeface="Calibri"/>
                <a:cs typeface="Calibri"/>
              </a:rPr>
              <a:t> </a:t>
            </a:r>
            <a:r>
              <a:rPr sz="800" spc="-5" dirty="0">
                <a:solidFill>
                  <a:srgbClr val="444654"/>
                </a:solidFill>
                <a:latin typeface="Calibri"/>
                <a:cs typeface="Calibri"/>
              </a:rPr>
              <a:t>coiled</a:t>
            </a:r>
            <a:r>
              <a:rPr sz="800" dirty="0">
                <a:solidFill>
                  <a:srgbClr val="444654"/>
                </a:solidFill>
                <a:latin typeface="Calibri"/>
                <a:cs typeface="Calibri"/>
              </a:rPr>
              <a:t> </a:t>
            </a:r>
            <a:r>
              <a:rPr sz="800" spc="-10" dirty="0">
                <a:solidFill>
                  <a:srgbClr val="444654"/>
                </a:solidFill>
                <a:latin typeface="Calibri"/>
                <a:cs typeface="Calibri"/>
              </a:rPr>
              <a:t>pressure</a:t>
            </a:r>
            <a:r>
              <a:rPr sz="800" dirty="0">
                <a:solidFill>
                  <a:srgbClr val="444654"/>
                </a:solidFill>
                <a:latin typeface="Calibri"/>
                <a:cs typeface="Calibri"/>
              </a:rPr>
              <a:t> </a:t>
            </a:r>
            <a:r>
              <a:rPr sz="800" spc="-5" dirty="0">
                <a:solidFill>
                  <a:srgbClr val="444654"/>
                </a:solidFill>
                <a:latin typeface="Calibri"/>
                <a:cs typeface="Calibri"/>
              </a:rPr>
              <a:t>pads</a:t>
            </a:r>
            <a:r>
              <a:rPr sz="800" dirty="0">
                <a:solidFill>
                  <a:srgbClr val="444654"/>
                </a:solidFill>
                <a:latin typeface="Calibri"/>
                <a:cs typeface="Calibri"/>
              </a:rPr>
              <a:t> </a:t>
            </a:r>
            <a:r>
              <a:rPr sz="800" spc="-5" dirty="0">
                <a:solidFill>
                  <a:srgbClr val="444654"/>
                </a:solidFill>
                <a:latin typeface="Calibri"/>
                <a:cs typeface="Calibri"/>
              </a:rPr>
              <a:t>placed</a:t>
            </a:r>
            <a:r>
              <a:rPr sz="800" spc="5" dirty="0">
                <a:solidFill>
                  <a:srgbClr val="444654"/>
                </a:solidFill>
                <a:latin typeface="Calibri"/>
                <a:cs typeface="Calibri"/>
              </a:rPr>
              <a:t> </a:t>
            </a:r>
            <a:r>
              <a:rPr sz="800" spc="-5" dirty="0">
                <a:solidFill>
                  <a:srgbClr val="444654"/>
                </a:solidFill>
                <a:latin typeface="Calibri"/>
                <a:cs typeface="Calibri"/>
              </a:rPr>
              <a:t>at:</a:t>
            </a:r>
            <a:r>
              <a:rPr sz="800" dirty="0">
                <a:solidFill>
                  <a:srgbClr val="444654"/>
                </a:solidFill>
                <a:latin typeface="Calibri"/>
                <a:cs typeface="Calibri"/>
              </a:rPr>
              <a:t> </a:t>
            </a:r>
            <a:r>
              <a:rPr sz="800" spc="-5" dirty="0">
                <a:solidFill>
                  <a:srgbClr val="444654"/>
                </a:solidFill>
                <a:latin typeface="Calibri"/>
                <a:cs typeface="Calibri"/>
              </a:rPr>
              <a:t>[i]</a:t>
            </a:r>
            <a:r>
              <a:rPr sz="800" dirty="0">
                <a:solidFill>
                  <a:srgbClr val="444654"/>
                </a:solidFill>
                <a:latin typeface="Calibri"/>
                <a:cs typeface="Calibri"/>
              </a:rPr>
              <a:t> </a:t>
            </a:r>
            <a:r>
              <a:rPr sz="800" spc="-30" dirty="0">
                <a:solidFill>
                  <a:srgbClr val="444654"/>
                </a:solidFill>
                <a:latin typeface="Calibri"/>
                <a:cs typeface="Calibri"/>
              </a:rPr>
              <a:t>Toe</a:t>
            </a:r>
            <a:r>
              <a:rPr sz="800" dirty="0">
                <a:solidFill>
                  <a:srgbClr val="444654"/>
                </a:solidFill>
                <a:latin typeface="Calibri"/>
                <a:cs typeface="Calibri"/>
              </a:rPr>
              <a:t> </a:t>
            </a:r>
            <a:r>
              <a:rPr sz="800" spc="-5" dirty="0">
                <a:solidFill>
                  <a:srgbClr val="444654"/>
                </a:solidFill>
                <a:latin typeface="Calibri"/>
                <a:cs typeface="Calibri"/>
              </a:rPr>
              <a:t>[ii]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spc="5" dirty="0">
                <a:solidFill>
                  <a:srgbClr val="444654"/>
                </a:solidFill>
                <a:latin typeface="Calibri"/>
                <a:cs typeface="Calibri"/>
              </a:rPr>
              <a:t> </a:t>
            </a:r>
            <a:r>
              <a:rPr sz="800" spc="-5" dirty="0">
                <a:solidFill>
                  <a:srgbClr val="444654"/>
                </a:solidFill>
                <a:latin typeface="Calibri"/>
                <a:cs typeface="Calibri"/>
              </a:rPr>
              <a:t>1-2</a:t>
            </a:r>
            <a:r>
              <a:rPr sz="800" dirty="0">
                <a:solidFill>
                  <a:srgbClr val="444654"/>
                </a:solidFill>
                <a:latin typeface="Calibri"/>
                <a:cs typeface="Calibri"/>
              </a:rPr>
              <a:t> </a:t>
            </a:r>
            <a:r>
              <a:rPr sz="800" spc="-5" dirty="0">
                <a:solidFill>
                  <a:srgbClr val="444654"/>
                </a:solidFill>
                <a:latin typeface="Calibri"/>
                <a:cs typeface="Calibri"/>
              </a:rPr>
              <a:t>[iii]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dirty="0">
                <a:solidFill>
                  <a:srgbClr val="444654"/>
                </a:solidFill>
                <a:latin typeface="Calibri"/>
                <a:cs typeface="Calibri"/>
              </a:rPr>
              <a:t> </a:t>
            </a:r>
            <a:r>
              <a:rPr sz="800" spc="-5" dirty="0">
                <a:solidFill>
                  <a:srgbClr val="444654"/>
                </a:solidFill>
                <a:latin typeface="Calibri"/>
                <a:cs typeface="Calibri"/>
              </a:rPr>
              <a:t>3-4</a:t>
            </a:r>
            <a:r>
              <a:rPr sz="800" dirty="0">
                <a:solidFill>
                  <a:srgbClr val="444654"/>
                </a:solidFill>
                <a:latin typeface="Calibri"/>
                <a:cs typeface="Calibri"/>
              </a:rPr>
              <a:t> </a:t>
            </a:r>
            <a:r>
              <a:rPr sz="800" spc="-5" dirty="0">
                <a:solidFill>
                  <a:srgbClr val="444654"/>
                </a:solidFill>
                <a:latin typeface="Calibri"/>
                <a:cs typeface="Calibri"/>
              </a:rPr>
              <a:t>[iv]</a:t>
            </a:r>
            <a:r>
              <a:rPr sz="800" spc="5" dirty="0">
                <a:solidFill>
                  <a:srgbClr val="444654"/>
                </a:solidFill>
                <a:latin typeface="Calibri"/>
                <a:cs typeface="Calibri"/>
              </a:rPr>
              <a:t> </a:t>
            </a:r>
            <a:r>
              <a:rPr sz="800" dirty="0">
                <a:solidFill>
                  <a:srgbClr val="444654"/>
                </a:solidFill>
                <a:latin typeface="Calibri"/>
                <a:cs typeface="Calibri"/>
              </a:rPr>
              <a:t>Heel</a:t>
            </a:r>
            <a:endParaRPr sz="800" dirty="0">
              <a:latin typeface="Calibri"/>
              <a:cs typeface="Calibri"/>
            </a:endParaRPr>
          </a:p>
        </p:txBody>
      </p:sp>
      <p:pic>
        <p:nvPicPr>
          <p:cNvPr id="4" name="object 4"/>
          <p:cNvPicPr/>
          <p:nvPr/>
        </p:nvPicPr>
        <p:blipFill>
          <a:blip r:embed="rId2" cstate="print"/>
          <a:stretch>
            <a:fillRect/>
          </a:stretch>
        </p:blipFill>
        <p:spPr>
          <a:xfrm>
            <a:off x="767467" y="1325217"/>
            <a:ext cx="950015" cy="863694"/>
          </a:xfrm>
          <a:prstGeom prst="rect">
            <a:avLst/>
          </a:prstGeom>
        </p:spPr>
      </p:pic>
      <p:pic>
        <p:nvPicPr>
          <p:cNvPr id="6" name="object 6"/>
          <p:cNvPicPr/>
          <p:nvPr/>
        </p:nvPicPr>
        <p:blipFill>
          <a:blip r:embed="rId3" cstate="print"/>
          <a:stretch>
            <a:fillRect/>
          </a:stretch>
        </p:blipFill>
        <p:spPr>
          <a:xfrm>
            <a:off x="2801332" y="3005437"/>
            <a:ext cx="1007484" cy="854099"/>
          </a:xfrm>
          <a:prstGeom prst="rect">
            <a:avLst/>
          </a:prstGeom>
        </p:spPr>
      </p:pic>
      <p:pic>
        <p:nvPicPr>
          <p:cNvPr id="8" name="object 8"/>
          <p:cNvPicPr/>
          <p:nvPr/>
        </p:nvPicPr>
        <p:blipFill>
          <a:blip r:embed="rId4" cstate="print"/>
          <a:stretch>
            <a:fillRect/>
          </a:stretch>
        </p:blipFill>
        <p:spPr>
          <a:xfrm>
            <a:off x="4810930" y="1418503"/>
            <a:ext cx="731273" cy="762315"/>
          </a:xfrm>
          <a:prstGeom prst="rect">
            <a:avLst/>
          </a:prstGeom>
        </p:spPr>
      </p:pic>
      <p:grpSp>
        <p:nvGrpSpPr>
          <p:cNvPr id="9" name="object 9"/>
          <p:cNvGrpSpPr/>
          <p:nvPr/>
        </p:nvGrpSpPr>
        <p:grpSpPr>
          <a:xfrm>
            <a:off x="6387925" y="1413649"/>
            <a:ext cx="1823085" cy="2316480"/>
            <a:chOff x="6387925" y="1413649"/>
            <a:chExt cx="1823085" cy="2316480"/>
          </a:xfrm>
        </p:grpSpPr>
        <p:pic>
          <p:nvPicPr>
            <p:cNvPr id="10" name="object 10"/>
            <p:cNvPicPr/>
            <p:nvPr/>
          </p:nvPicPr>
          <p:blipFill>
            <a:blip r:embed="rId5" cstate="print"/>
            <a:stretch>
              <a:fillRect/>
            </a:stretch>
          </p:blipFill>
          <p:spPr>
            <a:xfrm>
              <a:off x="6387925" y="1413649"/>
              <a:ext cx="1737143" cy="2316199"/>
            </a:xfrm>
            <a:prstGeom prst="rect">
              <a:avLst/>
            </a:prstGeom>
          </p:spPr>
        </p:pic>
        <p:sp>
          <p:nvSpPr>
            <p:cNvPr id="11" name="object 11"/>
            <p:cNvSpPr/>
            <p:nvPr/>
          </p:nvSpPr>
          <p:spPr>
            <a:xfrm>
              <a:off x="7440400" y="1797942"/>
              <a:ext cx="711200" cy="11430"/>
            </a:xfrm>
            <a:custGeom>
              <a:avLst/>
              <a:gdLst/>
              <a:ahLst/>
              <a:cxnLst/>
              <a:rect l="l" t="t" r="r" b="b"/>
              <a:pathLst>
                <a:path w="711200" h="11430">
                  <a:moveTo>
                    <a:pt x="0" y="11107"/>
                  </a:moveTo>
                  <a:lnTo>
                    <a:pt x="710856" y="0"/>
                  </a:lnTo>
                </a:path>
              </a:pathLst>
            </a:custGeom>
            <a:ln w="9524">
              <a:solidFill>
                <a:srgbClr val="44546A"/>
              </a:solidFill>
            </a:ln>
          </p:spPr>
          <p:txBody>
            <a:bodyPr wrap="square" lIns="0" tIns="0" rIns="0" bIns="0" rtlCol="0"/>
            <a:lstStyle/>
            <a:p>
              <a:endParaRPr dirty="0"/>
            </a:p>
          </p:txBody>
        </p:sp>
        <p:sp>
          <p:nvSpPr>
            <p:cNvPr id="12" name="object 12"/>
            <p:cNvSpPr/>
            <p:nvPr/>
          </p:nvSpPr>
          <p:spPr>
            <a:xfrm>
              <a:off x="8151010" y="1782212"/>
              <a:ext cx="43815" cy="31750"/>
            </a:xfrm>
            <a:custGeom>
              <a:avLst/>
              <a:gdLst/>
              <a:ahLst/>
              <a:cxnLst/>
              <a:rect l="l" t="t" r="r" b="b"/>
              <a:pathLst>
                <a:path w="43815" h="31750">
                  <a:moveTo>
                    <a:pt x="491" y="31461"/>
                  </a:moveTo>
                  <a:lnTo>
                    <a:pt x="0" y="0"/>
                  </a:lnTo>
                  <a:lnTo>
                    <a:pt x="43466" y="15055"/>
                  </a:lnTo>
                  <a:lnTo>
                    <a:pt x="491" y="31461"/>
                  </a:lnTo>
                  <a:close/>
                </a:path>
              </a:pathLst>
            </a:custGeom>
            <a:solidFill>
              <a:srgbClr val="44546A"/>
            </a:solidFill>
          </p:spPr>
          <p:txBody>
            <a:bodyPr wrap="square" lIns="0" tIns="0" rIns="0" bIns="0" rtlCol="0"/>
            <a:lstStyle/>
            <a:p>
              <a:endParaRPr dirty="0"/>
            </a:p>
          </p:txBody>
        </p:sp>
        <p:sp>
          <p:nvSpPr>
            <p:cNvPr id="13" name="object 13"/>
            <p:cNvSpPr/>
            <p:nvPr/>
          </p:nvSpPr>
          <p:spPr>
            <a:xfrm>
              <a:off x="8151010" y="1782212"/>
              <a:ext cx="43815" cy="31750"/>
            </a:xfrm>
            <a:custGeom>
              <a:avLst/>
              <a:gdLst/>
              <a:ahLst/>
              <a:cxnLst/>
              <a:rect l="l" t="t" r="r" b="b"/>
              <a:pathLst>
                <a:path w="43815" h="31750">
                  <a:moveTo>
                    <a:pt x="491" y="31461"/>
                  </a:moveTo>
                  <a:lnTo>
                    <a:pt x="43466" y="15055"/>
                  </a:lnTo>
                  <a:lnTo>
                    <a:pt x="0" y="0"/>
                  </a:lnTo>
                  <a:lnTo>
                    <a:pt x="491" y="31461"/>
                  </a:lnTo>
                  <a:close/>
                </a:path>
              </a:pathLst>
            </a:custGeom>
            <a:ln w="9524">
              <a:solidFill>
                <a:srgbClr val="44546A"/>
              </a:solidFill>
            </a:ln>
          </p:spPr>
          <p:txBody>
            <a:bodyPr wrap="square" lIns="0" tIns="0" rIns="0" bIns="0" rtlCol="0"/>
            <a:lstStyle/>
            <a:p>
              <a:endParaRPr dirty="0"/>
            </a:p>
          </p:txBody>
        </p:sp>
        <p:sp>
          <p:nvSpPr>
            <p:cNvPr id="14" name="object 14"/>
            <p:cNvSpPr/>
            <p:nvPr/>
          </p:nvSpPr>
          <p:spPr>
            <a:xfrm>
              <a:off x="7152399" y="2062759"/>
              <a:ext cx="1010919" cy="151765"/>
            </a:xfrm>
            <a:custGeom>
              <a:avLst/>
              <a:gdLst/>
              <a:ahLst/>
              <a:cxnLst/>
              <a:rect l="l" t="t" r="r" b="b"/>
              <a:pathLst>
                <a:path w="1010920" h="151764">
                  <a:moveTo>
                    <a:pt x="0" y="151715"/>
                  </a:moveTo>
                  <a:lnTo>
                    <a:pt x="1010583" y="0"/>
                  </a:lnTo>
                </a:path>
              </a:pathLst>
            </a:custGeom>
            <a:ln w="9524">
              <a:solidFill>
                <a:srgbClr val="44546A"/>
              </a:solidFill>
            </a:ln>
          </p:spPr>
          <p:txBody>
            <a:bodyPr wrap="square" lIns="0" tIns="0" rIns="0" bIns="0" rtlCol="0"/>
            <a:lstStyle/>
            <a:p>
              <a:endParaRPr dirty="0"/>
            </a:p>
          </p:txBody>
        </p:sp>
        <p:sp>
          <p:nvSpPr>
            <p:cNvPr id="15" name="object 15"/>
            <p:cNvSpPr/>
            <p:nvPr/>
          </p:nvSpPr>
          <p:spPr>
            <a:xfrm>
              <a:off x="8160647" y="2047201"/>
              <a:ext cx="45085" cy="31115"/>
            </a:xfrm>
            <a:custGeom>
              <a:avLst/>
              <a:gdLst/>
              <a:ahLst/>
              <a:cxnLst/>
              <a:rect l="l" t="t" r="r" b="b"/>
              <a:pathLst>
                <a:path w="45084" h="31114">
                  <a:moveTo>
                    <a:pt x="4671" y="31116"/>
                  </a:moveTo>
                  <a:lnTo>
                    <a:pt x="0" y="0"/>
                  </a:lnTo>
                  <a:lnTo>
                    <a:pt x="45082" y="9141"/>
                  </a:lnTo>
                  <a:lnTo>
                    <a:pt x="4671" y="31116"/>
                  </a:lnTo>
                  <a:close/>
                </a:path>
              </a:pathLst>
            </a:custGeom>
            <a:solidFill>
              <a:srgbClr val="44546A"/>
            </a:solidFill>
          </p:spPr>
          <p:txBody>
            <a:bodyPr wrap="square" lIns="0" tIns="0" rIns="0" bIns="0" rtlCol="0"/>
            <a:lstStyle/>
            <a:p>
              <a:endParaRPr dirty="0"/>
            </a:p>
          </p:txBody>
        </p:sp>
        <p:sp>
          <p:nvSpPr>
            <p:cNvPr id="16" name="object 16"/>
            <p:cNvSpPr/>
            <p:nvPr/>
          </p:nvSpPr>
          <p:spPr>
            <a:xfrm>
              <a:off x="8160647" y="2047201"/>
              <a:ext cx="45085" cy="31115"/>
            </a:xfrm>
            <a:custGeom>
              <a:avLst/>
              <a:gdLst/>
              <a:ahLst/>
              <a:cxnLst/>
              <a:rect l="l" t="t" r="r" b="b"/>
              <a:pathLst>
                <a:path w="45084" h="31114">
                  <a:moveTo>
                    <a:pt x="4671" y="31116"/>
                  </a:moveTo>
                  <a:lnTo>
                    <a:pt x="45082" y="9141"/>
                  </a:lnTo>
                  <a:lnTo>
                    <a:pt x="0" y="0"/>
                  </a:lnTo>
                  <a:lnTo>
                    <a:pt x="4671" y="31116"/>
                  </a:lnTo>
                  <a:close/>
                </a:path>
              </a:pathLst>
            </a:custGeom>
            <a:ln w="9524">
              <a:solidFill>
                <a:srgbClr val="44546A"/>
              </a:solidFill>
            </a:ln>
          </p:spPr>
          <p:txBody>
            <a:bodyPr wrap="square" lIns="0" tIns="0" rIns="0" bIns="0" rtlCol="0"/>
            <a:lstStyle/>
            <a:p>
              <a:endParaRPr dirty="0"/>
            </a:p>
          </p:txBody>
        </p:sp>
        <p:sp>
          <p:nvSpPr>
            <p:cNvPr id="17" name="object 17"/>
            <p:cNvSpPr/>
            <p:nvPr/>
          </p:nvSpPr>
          <p:spPr>
            <a:xfrm>
              <a:off x="7547199" y="2358891"/>
              <a:ext cx="604520" cy="5080"/>
            </a:xfrm>
            <a:custGeom>
              <a:avLst/>
              <a:gdLst/>
              <a:ahLst/>
              <a:cxnLst/>
              <a:rect l="l" t="t" r="r" b="b"/>
              <a:pathLst>
                <a:path w="604520" h="5080">
                  <a:moveTo>
                    <a:pt x="0" y="4933"/>
                  </a:moveTo>
                  <a:lnTo>
                    <a:pt x="604051" y="0"/>
                  </a:lnTo>
                </a:path>
              </a:pathLst>
            </a:custGeom>
            <a:ln w="9524">
              <a:solidFill>
                <a:srgbClr val="44546A"/>
              </a:solidFill>
            </a:ln>
          </p:spPr>
          <p:txBody>
            <a:bodyPr wrap="square" lIns="0" tIns="0" rIns="0" bIns="0" rtlCol="0"/>
            <a:lstStyle/>
            <a:p>
              <a:endParaRPr dirty="0"/>
            </a:p>
          </p:txBody>
        </p:sp>
        <p:sp>
          <p:nvSpPr>
            <p:cNvPr id="18" name="object 18"/>
            <p:cNvSpPr/>
            <p:nvPr/>
          </p:nvSpPr>
          <p:spPr>
            <a:xfrm>
              <a:off x="8151123" y="2343159"/>
              <a:ext cx="43815" cy="31750"/>
            </a:xfrm>
            <a:custGeom>
              <a:avLst/>
              <a:gdLst/>
              <a:ahLst/>
              <a:cxnLst/>
              <a:rect l="l" t="t" r="r" b="b"/>
              <a:pathLst>
                <a:path w="43815" h="31750">
                  <a:moveTo>
                    <a:pt x="256" y="31464"/>
                  </a:moveTo>
                  <a:lnTo>
                    <a:pt x="0" y="0"/>
                  </a:lnTo>
                  <a:lnTo>
                    <a:pt x="43352" y="15379"/>
                  </a:lnTo>
                  <a:lnTo>
                    <a:pt x="256" y="31464"/>
                  </a:lnTo>
                  <a:close/>
                </a:path>
              </a:pathLst>
            </a:custGeom>
            <a:solidFill>
              <a:srgbClr val="44546A"/>
            </a:solidFill>
          </p:spPr>
          <p:txBody>
            <a:bodyPr wrap="square" lIns="0" tIns="0" rIns="0" bIns="0" rtlCol="0"/>
            <a:lstStyle/>
            <a:p>
              <a:endParaRPr dirty="0"/>
            </a:p>
          </p:txBody>
        </p:sp>
        <p:sp>
          <p:nvSpPr>
            <p:cNvPr id="19" name="object 19"/>
            <p:cNvSpPr/>
            <p:nvPr/>
          </p:nvSpPr>
          <p:spPr>
            <a:xfrm>
              <a:off x="8151123" y="2343159"/>
              <a:ext cx="43815" cy="31750"/>
            </a:xfrm>
            <a:custGeom>
              <a:avLst/>
              <a:gdLst/>
              <a:ahLst/>
              <a:cxnLst/>
              <a:rect l="l" t="t" r="r" b="b"/>
              <a:pathLst>
                <a:path w="43815" h="31750">
                  <a:moveTo>
                    <a:pt x="256" y="31464"/>
                  </a:moveTo>
                  <a:lnTo>
                    <a:pt x="43352" y="15379"/>
                  </a:lnTo>
                  <a:lnTo>
                    <a:pt x="0" y="0"/>
                  </a:lnTo>
                  <a:lnTo>
                    <a:pt x="256" y="31464"/>
                  </a:lnTo>
                  <a:close/>
                </a:path>
              </a:pathLst>
            </a:custGeom>
            <a:ln w="9524">
              <a:solidFill>
                <a:srgbClr val="44546A"/>
              </a:solidFill>
            </a:ln>
          </p:spPr>
          <p:txBody>
            <a:bodyPr wrap="square" lIns="0" tIns="0" rIns="0" bIns="0" rtlCol="0"/>
            <a:lstStyle/>
            <a:p>
              <a:endParaRPr dirty="0"/>
            </a:p>
          </p:txBody>
        </p:sp>
        <p:sp>
          <p:nvSpPr>
            <p:cNvPr id="20" name="object 20"/>
            <p:cNvSpPr/>
            <p:nvPr/>
          </p:nvSpPr>
          <p:spPr>
            <a:xfrm>
              <a:off x="7451199" y="3320097"/>
              <a:ext cx="700405" cy="15240"/>
            </a:xfrm>
            <a:custGeom>
              <a:avLst/>
              <a:gdLst/>
              <a:ahLst/>
              <a:cxnLst/>
              <a:rect l="l" t="t" r="r" b="b"/>
              <a:pathLst>
                <a:path w="700404" h="15239">
                  <a:moveTo>
                    <a:pt x="0" y="14977"/>
                  </a:moveTo>
                  <a:lnTo>
                    <a:pt x="700063" y="0"/>
                  </a:lnTo>
                </a:path>
              </a:pathLst>
            </a:custGeom>
            <a:ln w="9524">
              <a:solidFill>
                <a:srgbClr val="44546A"/>
              </a:solidFill>
            </a:ln>
          </p:spPr>
          <p:txBody>
            <a:bodyPr wrap="square" lIns="0" tIns="0" rIns="0" bIns="0" rtlCol="0"/>
            <a:lstStyle/>
            <a:p>
              <a:endParaRPr dirty="0"/>
            </a:p>
          </p:txBody>
        </p:sp>
        <p:sp>
          <p:nvSpPr>
            <p:cNvPr id="21" name="object 21"/>
            <p:cNvSpPr/>
            <p:nvPr/>
          </p:nvSpPr>
          <p:spPr>
            <a:xfrm>
              <a:off x="8150926" y="3304368"/>
              <a:ext cx="43815" cy="31750"/>
            </a:xfrm>
            <a:custGeom>
              <a:avLst/>
              <a:gdLst/>
              <a:ahLst/>
              <a:cxnLst/>
              <a:rect l="l" t="t" r="r" b="b"/>
              <a:pathLst>
                <a:path w="43815" h="31750">
                  <a:moveTo>
                    <a:pt x="672" y="31458"/>
                  </a:moveTo>
                  <a:lnTo>
                    <a:pt x="0" y="0"/>
                  </a:lnTo>
                  <a:lnTo>
                    <a:pt x="43552" y="14804"/>
                  </a:lnTo>
                  <a:lnTo>
                    <a:pt x="672" y="31458"/>
                  </a:lnTo>
                  <a:close/>
                </a:path>
              </a:pathLst>
            </a:custGeom>
            <a:solidFill>
              <a:srgbClr val="44546A"/>
            </a:solidFill>
          </p:spPr>
          <p:txBody>
            <a:bodyPr wrap="square" lIns="0" tIns="0" rIns="0" bIns="0" rtlCol="0"/>
            <a:lstStyle/>
            <a:p>
              <a:endParaRPr dirty="0"/>
            </a:p>
          </p:txBody>
        </p:sp>
        <p:sp>
          <p:nvSpPr>
            <p:cNvPr id="22" name="object 22"/>
            <p:cNvSpPr/>
            <p:nvPr/>
          </p:nvSpPr>
          <p:spPr>
            <a:xfrm>
              <a:off x="8150926" y="3304368"/>
              <a:ext cx="43815" cy="31750"/>
            </a:xfrm>
            <a:custGeom>
              <a:avLst/>
              <a:gdLst/>
              <a:ahLst/>
              <a:cxnLst/>
              <a:rect l="l" t="t" r="r" b="b"/>
              <a:pathLst>
                <a:path w="43815" h="31750">
                  <a:moveTo>
                    <a:pt x="672" y="31458"/>
                  </a:moveTo>
                  <a:lnTo>
                    <a:pt x="43552" y="14804"/>
                  </a:lnTo>
                  <a:lnTo>
                    <a:pt x="0" y="0"/>
                  </a:lnTo>
                  <a:lnTo>
                    <a:pt x="672" y="31458"/>
                  </a:lnTo>
                  <a:close/>
                </a:path>
              </a:pathLst>
            </a:custGeom>
            <a:ln w="9524">
              <a:solidFill>
                <a:srgbClr val="44546A"/>
              </a:solidFill>
            </a:ln>
          </p:spPr>
          <p:txBody>
            <a:bodyPr wrap="square" lIns="0" tIns="0" rIns="0" bIns="0" rtlCol="0"/>
            <a:lstStyle/>
            <a:p>
              <a:endParaRPr dirty="0"/>
            </a:p>
          </p:txBody>
        </p:sp>
      </p:grpSp>
      <p:sp>
        <p:nvSpPr>
          <p:cNvPr id="23" name="object 23"/>
          <p:cNvSpPr txBox="1"/>
          <p:nvPr/>
        </p:nvSpPr>
        <p:spPr>
          <a:xfrm>
            <a:off x="669098" y="2257019"/>
            <a:ext cx="1146175" cy="330200"/>
          </a:xfrm>
          <a:prstGeom prst="rect">
            <a:avLst/>
          </a:prstGeom>
        </p:spPr>
        <p:txBody>
          <a:bodyPr vert="horz" wrap="square" lIns="0" tIns="12700" rIns="0" bIns="0" rtlCol="0">
            <a:spAutoFit/>
          </a:bodyPr>
          <a:lstStyle/>
          <a:p>
            <a:pPr marL="12700" marR="5080" indent="161925">
              <a:lnSpc>
                <a:spcPct val="100000"/>
              </a:lnSpc>
              <a:spcBef>
                <a:spcPts val="100"/>
              </a:spcBef>
            </a:pPr>
            <a:r>
              <a:rPr sz="1000" spc="-5" dirty="0">
                <a:latin typeface="Calibri"/>
                <a:cs typeface="Calibri"/>
              </a:rPr>
              <a:t>SparkFun Qwiic </a:t>
            </a:r>
            <a:r>
              <a:rPr sz="1000" dirty="0">
                <a:latin typeface="Calibri"/>
                <a:cs typeface="Calibri"/>
              </a:rPr>
              <a:t> </a:t>
            </a:r>
            <a:r>
              <a:rPr sz="1000" spc="-5" dirty="0">
                <a:latin typeface="Calibri"/>
                <a:cs typeface="Calibri"/>
              </a:rPr>
              <a:t>Mic</a:t>
            </a:r>
            <a:r>
              <a:rPr sz="1000" spc="-20" dirty="0">
                <a:latin typeface="Calibri"/>
                <a:cs typeface="Calibri"/>
              </a:rPr>
              <a:t>r</a:t>
            </a:r>
            <a:r>
              <a:rPr sz="1000" spc="-5" dirty="0">
                <a:latin typeface="Calibri"/>
                <a:cs typeface="Calibri"/>
              </a:rPr>
              <a:t>oP</a:t>
            </a:r>
            <a:r>
              <a:rPr sz="1000" spc="-15" dirty="0">
                <a:latin typeface="Calibri"/>
                <a:cs typeface="Calibri"/>
              </a:rPr>
              <a:t>r</a:t>
            </a:r>
            <a:r>
              <a:rPr sz="1000" spc="-5" dirty="0">
                <a:latin typeface="Calibri"/>
                <a:cs typeface="Calibri"/>
              </a:rPr>
              <a:t>essu</a:t>
            </a:r>
            <a:r>
              <a:rPr sz="1000" spc="-15" dirty="0">
                <a:latin typeface="Calibri"/>
                <a:cs typeface="Calibri"/>
              </a:rPr>
              <a:t>r</a:t>
            </a:r>
            <a:r>
              <a:rPr sz="1000" dirty="0">
                <a:latin typeface="Calibri"/>
                <a:cs typeface="Calibri"/>
              </a:rPr>
              <a:t>e</a:t>
            </a:r>
            <a:r>
              <a:rPr sz="1000" spc="-5" dirty="0">
                <a:latin typeface="Calibri"/>
                <a:cs typeface="Calibri"/>
              </a:rPr>
              <a:t> Sensor</a:t>
            </a:r>
            <a:endParaRPr sz="1000" dirty="0">
              <a:latin typeface="Calibri"/>
              <a:cs typeface="Calibri"/>
            </a:endParaRPr>
          </a:p>
        </p:txBody>
      </p:sp>
      <p:sp>
        <p:nvSpPr>
          <p:cNvPr id="24" name="object 24"/>
          <p:cNvSpPr txBox="1"/>
          <p:nvPr/>
        </p:nvSpPr>
        <p:spPr>
          <a:xfrm>
            <a:off x="2989479" y="2257019"/>
            <a:ext cx="631190" cy="166712"/>
          </a:xfrm>
          <a:prstGeom prst="rect">
            <a:avLst/>
          </a:prstGeom>
        </p:spPr>
        <p:txBody>
          <a:bodyPr vert="horz" wrap="square" lIns="0" tIns="12700" rIns="0" bIns="0" rtlCol="0">
            <a:spAutoFit/>
          </a:bodyPr>
          <a:lstStyle/>
          <a:p>
            <a:pPr marL="12700">
              <a:lnSpc>
                <a:spcPct val="100000"/>
              </a:lnSpc>
              <a:spcBef>
                <a:spcPts val="100"/>
              </a:spcBef>
            </a:pPr>
            <a:r>
              <a:rPr lang="en-US" sz="1000" dirty="0">
                <a:latin typeface="Calibri"/>
                <a:cs typeface="Calibri"/>
              </a:rPr>
              <a:t>Teensy 4.1</a:t>
            </a:r>
            <a:endParaRPr sz="1000" dirty="0">
              <a:latin typeface="Calibri"/>
              <a:cs typeface="Calibri"/>
            </a:endParaRPr>
          </a:p>
        </p:txBody>
      </p:sp>
      <p:sp>
        <p:nvSpPr>
          <p:cNvPr id="25" name="object 25"/>
          <p:cNvSpPr txBox="1"/>
          <p:nvPr/>
        </p:nvSpPr>
        <p:spPr>
          <a:xfrm>
            <a:off x="4670502" y="2257019"/>
            <a:ext cx="1080135" cy="330200"/>
          </a:xfrm>
          <a:prstGeom prst="rect">
            <a:avLst/>
          </a:prstGeom>
        </p:spPr>
        <p:txBody>
          <a:bodyPr vert="horz" wrap="square" lIns="0" tIns="12700" rIns="0" bIns="0" rtlCol="0">
            <a:spAutoFit/>
          </a:bodyPr>
          <a:lstStyle/>
          <a:p>
            <a:pPr marL="278130" marR="5080" indent="-266065">
              <a:lnSpc>
                <a:spcPct val="100000"/>
              </a:lnSpc>
              <a:spcBef>
                <a:spcPts val="100"/>
              </a:spcBef>
            </a:pPr>
            <a:r>
              <a:rPr sz="1000" spc="-5" dirty="0">
                <a:latin typeface="Calibri"/>
                <a:cs typeface="Calibri"/>
              </a:rPr>
              <a:t>Sparkfu</a:t>
            </a:r>
            <a:r>
              <a:rPr sz="1000" dirty="0">
                <a:latin typeface="Calibri"/>
                <a:cs typeface="Calibri"/>
              </a:rPr>
              <a:t>n</a:t>
            </a:r>
            <a:r>
              <a:rPr sz="1000" spc="-5" dirty="0">
                <a:latin typeface="Calibri"/>
                <a:cs typeface="Calibri"/>
              </a:rPr>
              <a:t> ICM-20948  9-dof</a:t>
            </a:r>
            <a:r>
              <a:rPr sz="1000" spc="-15" dirty="0">
                <a:latin typeface="Calibri"/>
                <a:cs typeface="Calibri"/>
              </a:rPr>
              <a:t> </a:t>
            </a:r>
            <a:r>
              <a:rPr sz="1000" spc="-5" dirty="0">
                <a:latin typeface="Calibri"/>
                <a:cs typeface="Calibri"/>
              </a:rPr>
              <a:t>IMU</a:t>
            </a:r>
            <a:endParaRPr sz="1000" dirty="0">
              <a:latin typeface="Calibri"/>
              <a:cs typeface="Calibri"/>
            </a:endParaRPr>
          </a:p>
        </p:txBody>
      </p:sp>
      <p:sp>
        <p:nvSpPr>
          <p:cNvPr id="26" name="object 26"/>
          <p:cNvSpPr txBox="1"/>
          <p:nvPr/>
        </p:nvSpPr>
        <p:spPr>
          <a:xfrm>
            <a:off x="7153425" y="3798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endParaRPr sz="800" dirty="0">
              <a:latin typeface="Calibri"/>
              <a:cs typeface="Calibri"/>
            </a:endParaRPr>
          </a:p>
        </p:txBody>
      </p:sp>
      <p:sp>
        <p:nvSpPr>
          <p:cNvPr id="27" name="object 27"/>
          <p:cNvSpPr txBox="1"/>
          <p:nvPr/>
        </p:nvSpPr>
        <p:spPr>
          <a:xfrm>
            <a:off x="8281425" y="1712110"/>
            <a:ext cx="134620" cy="38544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a:t>
            </a:r>
            <a:endParaRPr sz="800" dirty="0">
              <a:latin typeface="Calibri"/>
              <a:cs typeface="Calibri"/>
            </a:endParaRPr>
          </a:p>
          <a:p>
            <a:pPr>
              <a:lnSpc>
                <a:spcPct val="100000"/>
              </a:lnSpc>
              <a:spcBef>
                <a:spcPts val="60"/>
              </a:spcBef>
            </a:pPr>
            <a:endParaRPr sz="700" dirty="0">
              <a:latin typeface="Calibri"/>
              <a:cs typeface="Calibri"/>
            </a:endParaRPr>
          </a:p>
          <a:p>
            <a:pPr marL="12700">
              <a:lnSpc>
                <a:spcPct val="100000"/>
              </a:lnSpc>
            </a:pPr>
            <a:r>
              <a:rPr sz="800" spc="-5" dirty="0">
                <a:solidFill>
                  <a:srgbClr val="444654"/>
                </a:solidFill>
                <a:latin typeface="Calibri"/>
                <a:cs typeface="Calibri"/>
              </a:rPr>
              <a:t>[ii]</a:t>
            </a:r>
            <a:endParaRPr sz="800" dirty="0">
              <a:latin typeface="Calibri"/>
              <a:cs typeface="Calibri"/>
            </a:endParaRPr>
          </a:p>
        </p:txBody>
      </p:sp>
      <p:sp>
        <p:nvSpPr>
          <p:cNvPr id="28" name="object 28"/>
          <p:cNvSpPr txBox="1"/>
          <p:nvPr/>
        </p:nvSpPr>
        <p:spPr>
          <a:xfrm>
            <a:off x="8281425" y="2273486"/>
            <a:ext cx="1574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[iii]</a:t>
            </a:r>
            <a:endParaRPr sz="800" dirty="0">
              <a:latin typeface="Calibri"/>
              <a:cs typeface="Calibri"/>
            </a:endParaRPr>
          </a:p>
        </p:txBody>
      </p:sp>
      <p:sp>
        <p:nvSpPr>
          <p:cNvPr id="29" name="object 29"/>
          <p:cNvSpPr txBox="1"/>
          <p:nvPr/>
        </p:nvSpPr>
        <p:spPr>
          <a:xfrm>
            <a:off x="8281425" y="3233936"/>
            <a:ext cx="15684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[iv]</a:t>
            </a:r>
            <a:endParaRPr sz="800" dirty="0">
              <a:latin typeface="Calibri"/>
              <a:cs typeface="Calibri"/>
            </a:endParaRPr>
          </a:p>
        </p:txBody>
      </p:sp>
      <p:sp>
        <p:nvSpPr>
          <p:cNvPr id="30" name="object 30"/>
          <p:cNvSpPr txBox="1"/>
          <p:nvPr/>
        </p:nvSpPr>
        <p:spPr>
          <a:xfrm>
            <a:off x="2720874" y="3924164"/>
            <a:ext cx="1168400" cy="330200"/>
          </a:xfrm>
          <a:prstGeom prst="rect">
            <a:avLst/>
          </a:prstGeom>
        </p:spPr>
        <p:txBody>
          <a:bodyPr vert="horz" wrap="square" lIns="0" tIns="12700" rIns="0" bIns="0" rtlCol="0">
            <a:spAutoFit/>
          </a:bodyPr>
          <a:lstStyle/>
          <a:p>
            <a:pPr marL="1270" algn="ctr">
              <a:lnSpc>
                <a:spcPct val="100000"/>
              </a:lnSpc>
              <a:spcBef>
                <a:spcPts val="100"/>
              </a:spcBef>
            </a:pPr>
            <a:r>
              <a:rPr sz="1000" spc="-5" dirty="0">
                <a:latin typeface="Calibri"/>
                <a:cs typeface="Calibri"/>
              </a:rPr>
              <a:t>Adafruit</a:t>
            </a:r>
            <a:r>
              <a:rPr sz="1000" spc="-45" dirty="0">
                <a:latin typeface="Calibri"/>
                <a:cs typeface="Calibri"/>
              </a:rPr>
              <a:t> </a:t>
            </a:r>
            <a:r>
              <a:rPr sz="1000" spc="-5" dirty="0">
                <a:latin typeface="Calibri"/>
                <a:cs typeface="Calibri"/>
              </a:rPr>
              <a:t>PCA9546</a:t>
            </a:r>
            <a:endParaRPr sz="1000" dirty="0">
              <a:latin typeface="Calibri"/>
              <a:cs typeface="Calibri"/>
            </a:endParaRPr>
          </a:p>
          <a:p>
            <a:pPr algn="ctr">
              <a:lnSpc>
                <a:spcPct val="100000"/>
              </a:lnSpc>
            </a:pPr>
            <a:r>
              <a:rPr sz="1000" spc="-5" dirty="0">
                <a:latin typeface="Calibri"/>
                <a:cs typeface="Calibri"/>
              </a:rPr>
              <a:t>4-Channel</a:t>
            </a:r>
            <a:r>
              <a:rPr sz="1000" spc="-45" dirty="0">
                <a:latin typeface="Calibri"/>
                <a:cs typeface="Calibri"/>
              </a:rPr>
              <a:t> </a:t>
            </a:r>
            <a:r>
              <a:rPr sz="1000" spc="-10" dirty="0">
                <a:latin typeface="Calibri"/>
                <a:cs typeface="Calibri"/>
              </a:rPr>
              <a:t>Multiplexer</a:t>
            </a:r>
            <a:endParaRPr sz="1000" dirty="0">
              <a:latin typeface="Calibri"/>
              <a:cs typeface="Calibri"/>
            </a:endParaRPr>
          </a:p>
        </p:txBody>
      </p:sp>
      <p:pic>
        <p:nvPicPr>
          <p:cNvPr id="33" name="Picture 32">
            <a:extLst>
              <a:ext uri="{FF2B5EF4-FFF2-40B4-BE49-F238E27FC236}">
                <a16:creationId xmlns:a16="http://schemas.microsoft.com/office/drawing/2014/main" id="{0DAED3A7-D719-73D1-C33F-85BBC4CDEC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6185" y="1465732"/>
            <a:ext cx="1915302" cy="5493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414</TotalTime>
  <Words>1455</Words>
  <Application>Microsoft Office PowerPoint</Application>
  <PresentationFormat>On-screen Show (16:9)</PresentationFormat>
  <Paragraphs>159</Paragraphs>
  <Slides>26</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MT</vt:lpstr>
      <vt:lpstr>Calibri</vt:lpstr>
      <vt:lpstr>Georgia</vt:lpstr>
      <vt:lpstr>Roboto</vt:lpstr>
      <vt:lpstr>Times New Roman</vt:lpstr>
      <vt:lpstr>Office Theme</vt:lpstr>
      <vt:lpstr>Smart Shoe for Wireless Ground Reaction  Force Monitoring using Pressure Sensors and Machine Learning</vt:lpstr>
      <vt:lpstr>Introduction</vt:lpstr>
      <vt:lpstr>Literature Review</vt:lpstr>
      <vt:lpstr>Literature Review</vt:lpstr>
      <vt:lpstr>Literature Review</vt:lpstr>
      <vt:lpstr>Literature Review</vt:lpstr>
      <vt:lpstr>Motivation</vt:lpstr>
      <vt:lpstr>Objective</vt:lpstr>
      <vt:lpstr>Sensors &amp; Materials</vt:lpstr>
      <vt:lpstr>Experimental Design</vt:lpstr>
      <vt:lpstr>Experimental Design</vt:lpstr>
      <vt:lpstr>Data Collection</vt:lpstr>
      <vt:lpstr>PowerPoint Presentation</vt:lpstr>
      <vt:lpstr>Data Collection</vt:lpstr>
      <vt:lpstr>PowerPoint Presentation</vt:lpstr>
      <vt:lpstr>Data Visualization &amp;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SmartShoe_PPT</dc:title>
  <dc:creator>Dhruv Thakkar</dc:creator>
  <cp:lastModifiedBy>Dhruv Thakkar</cp:lastModifiedBy>
  <cp:revision>6</cp:revision>
  <dcterms:created xsi:type="dcterms:W3CDTF">2024-11-23T08:23:09Z</dcterms:created>
  <dcterms:modified xsi:type="dcterms:W3CDTF">2025-03-04T09:51:30Z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